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charts/chart9.xml" ContentType="application/vnd.openxmlformats-officedocument.drawingml.chart+xml"/>
  <Override PartName="/ppt/theme/themeOverride7.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73" r:id="rId2"/>
    <p:sldId id="271" r:id="rId3"/>
    <p:sldId id="287" r:id="rId4"/>
    <p:sldId id="294" r:id="rId5"/>
    <p:sldId id="286" r:id="rId6"/>
    <p:sldId id="256" r:id="rId7"/>
    <p:sldId id="257" r:id="rId8"/>
    <p:sldId id="258" r:id="rId9"/>
    <p:sldId id="282" r:id="rId10"/>
    <p:sldId id="332" r:id="rId11"/>
    <p:sldId id="329" r:id="rId12"/>
    <p:sldId id="334" r:id="rId13"/>
    <p:sldId id="279" r:id="rId14"/>
    <p:sldId id="335" r:id="rId15"/>
    <p:sldId id="278" r:id="rId16"/>
    <p:sldId id="336" r:id="rId17"/>
    <p:sldId id="276" r:id="rId18"/>
    <p:sldId id="337" r:id="rId19"/>
    <p:sldId id="338" r:id="rId20"/>
    <p:sldId id="275" r:id="rId21"/>
    <p:sldId id="339" r:id="rId22"/>
    <p:sldId id="340" r:id="rId23"/>
    <p:sldId id="280" r:id="rId24"/>
    <p:sldId id="341" r:id="rId25"/>
    <p:sldId id="342" r:id="rId26"/>
    <p:sldId id="277" r:id="rId27"/>
    <p:sldId id="343" r:id="rId28"/>
    <p:sldId id="344" r:id="rId29"/>
    <p:sldId id="345" r:id="rId30"/>
    <p:sldId id="283" r:id="rId31"/>
    <p:sldId id="296" r:id="rId32"/>
    <p:sldId id="321" r:id="rId33"/>
    <p:sldId id="322" r:id="rId34"/>
    <p:sldId id="323" r:id="rId35"/>
    <p:sldId id="324" r:id="rId36"/>
    <p:sldId id="325" r:id="rId37"/>
    <p:sldId id="326" r:id="rId38"/>
    <p:sldId id="298" r:id="rId39"/>
    <p:sldId id="299" r:id="rId40"/>
    <p:sldId id="295" r:id="rId41"/>
    <p:sldId id="327" r:id="rId42"/>
    <p:sldId id="328" r:id="rId43"/>
    <p:sldId id="297" r:id="rId44"/>
    <p:sldId id="309" r:id="rId45"/>
    <p:sldId id="300" r:id="rId46"/>
    <p:sldId id="301" r:id="rId47"/>
    <p:sldId id="330" r:id="rId48"/>
    <p:sldId id="331" r:id="rId49"/>
    <p:sldId id="346" r:id="rId50"/>
    <p:sldId id="302" r:id="rId51"/>
    <p:sldId id="304" r:id="rId52"/>
    <p:sldId id="311" r:id="rId53"/>
    <p:sldId id="312" r:id="rId54"/>
    <p:sldId id="313" r:id="rId55"/>
    <p:sldId id="314" r:id="rId56"/>
    <p:sldId id="315" r:id="rId57"/>
    <p:sldId id="316" r:id="rId58"/>
    <p:sldId id="347" r:id="rId59"/>
    <p:sldId id="306" r:id="rId60"/>
    <p:sldId id="274" r:id="rId61"/>
    <p:sldId id="292" r:id="rId62"/>
    <p:sldId id="293" r:id="rId63"/>
    <p:sldId id="310" r:id="rId64"/>
    <p:sldId id="291" r:id="rId65"/>
    <p:sldId id="307" r:id="rId66"/>
    <p:sldId id="290"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633"/>
    <a:srgbClr val="367436"/>
    <a:srgbClr val="DAE299"/>
    <a:srgbClr val="334827"/>
    <a:srgbClr val="D3DD85"/>
    <a:srgbClr val="9AB99A"/>
    <a:srgbClr val="F5F8E4"/>
    <a:srgbClr val="E5EDBD"/>
    <a:srgbClr val="6B9339"/>
    <a:srgbClr val="237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3090" autoAdjust="0"/>
  </p:normalViewPr>
  <p:slideViewPr>
    <p:cSldViewPr snapToGrid="0">
      <p:cViewPr varScale="1">
        <p:scale>
          <a:sx n="76" d="100"/>
          <a:sy n="76" d="100"/>
        </p:scale>
        <p:origin x="7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Binary_Worksheet.xlsb"/><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Binary_Worksheet1.xlsb"/><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Binary_Worksheet2.xlsb"/><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Binary_Worksheet3.xlsb"/><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Binary_Worksheet4.xlsb"/><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Binary_Worksheet5.xlsb"/><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no\Documents\Mano\MOV\MOV%20rapport%20d'exploitation%20compl&#233;t&#233;%20CUML.xlsx"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Binary_Worksheet6.xlsb"/><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53000779423227E-2"/>
          <c:y val="3.1363088057901084E-2"/>
          <c:w val="0.91893998441153546"/>
          <c:h val="0.93727382388419778"/>
        </c:manualLayout>
      </c:layout>
      <c:barChart>
        <c:barDir val="col"/>
        <c:grouping val="clustered"/>
        <c:varyColors val="0"/>
        <c:ser>
          <c:idx val="0"/>
          <c:order val="0"/>
          <c:spPr>
            <a:solidFill>
              <a:schemeClr val="accent1"/>
            </a:solidFill>
            <a:ln>
              <a:noFill/>
            </a:ln>
          </c:spPr>
          <c:invertIfNegative val="0"/>
          <c:val>
            <c:numRef>
              <c:f>Sheet1!$A$1</c:f>
              <c:numCache>
                <c:formatCode>General</c:formatCode>
                <c:ptCount val="1"/>
                <c:pt idx="0">
                  <c:v>5430.83</c:v>
                </c:pt>
              </c:numCache>
            </c:numRef>
          </c:val>
          <c:extLst>
            <c:ext xmlns:c16="http://schemas.microsoft.com/office/drawing/2014/chart" uri="{C3380CC4-5D6E-409C-BE32-E72D297353CC}">
              <c16:uniqueId val="{00000000-D235-4CBB-B0A2-D209397B02D5}"/>
            </c:ext>
          </c:extLst>
        </c:ser>
        <c:ser>
          <c:idx val="1"/>
          <c:order val="1"/>
          <c:spPr>
            <a:solidFill>
              <a:schemeClr val="accent2"/>
            </a:solidFill>
            <a:ln>
              <a:noFill/>
            </a:ln>
          </c:spPr>
          <c:invertIfNegative val="0"/>
          <c:val>
            <c:numRef>
              <c:f>Sheet1!$A$2</c:f>
              <c:numCache>
                <c:formatCode>General</c:formatCode>
                <c:ptCount val="1"/>
                <c:pt idx="0">
                  <c:v>6245.45</c:v>
                </c:pt>
              </c:numCache>
            </c:numRef>
          </c:val>
          <c:extLst>
            <c:ext xmlns:c16="http://schemas.microsoft.com/office/drawing/2014/chart" uri="{C3380CC4-5D6E-409C-BE32-E72D297353CC}">
              <c16:uniqueId val="{00000001-D235-4CBB-B0A2-D209397B02D5}"/>
            </c:ext>
          </c:extLst>
        </c:ser>
        <c:ser>
          <c:idx val="2"/>
          <c:order val="2"/>
          <c:spPr>
            <a:solidFill>
              <a:schemeClr val="accent3"/>
            </a:solidFill>
            <a:ln>
              <a:noFill/>
            </a:ln>
          </c:spPr>
          <c:invertIfNegative val="0"/>
          <c:val>
            <c:numRef>
              <c:f>Sheet1!$A$3</c:f>
              <c:numCache>
                <c:formatCode>General</c:formatCode>
                <c:ptCount val="1"/>
                <c:pt idx="0">
                  <c:v>7598.69</c:v>
                </c:pt>
              </c:numCache>
            </c:numRef>
          </c:val>
          <c:extLst>
            <c:ext xmlns:c16="http://schemas.microsoft.com/office/drawing/2014/chart" uri="{C3380CC4-5D6E-409C-BE32-E72D297353CC}">
              <c16:uniqueId val="{00000002-D235-4CBB-B0A2-D209397B02D5}"/>
            </c:ext>
          </c:extLst>
        </c:ser>
        <c:dLbls>
          <c:showLegendKey val="0"/>
          <c:showVal val="0"/>
          <c:showCatName val="0"/>
          <c:showSerName val="0"/>
          <c:showPercent val="0"/>
          <c:showBubbleSize val="0"/>
        </c:dLbls>
        <c:gapWidth val="80"/>
        <c:axId val="341706335"/>
        <c:axId val="1"/>
      </c:barChart>
      <c:catAx>
        <c:axId val="34170633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598.69"/>
          <c:min val="0"/>
        </c:scaling>
        <c:delete val="1"/>
        <c:axPos val="l"/>
        <c:numFmt formatCode="General" sourceLinked="1"/>
        <c:majorTickMark val="out"/>
        <c:minorTickMark val="none"/>
        <c:tickLblPos val="nextTo"/>
        <c:crossAx val="341706335"/>
        <c:crosses val="min"/>
        <c:crossBetween val="between"/>
      </c:valAx>
    </c:plotArea>
    <c:plotVisOnly val="0"/>
    <c:dispBlanksAs val="gap"/>
    <c:showDLblsOverMax val="1"/>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7455121436114043E-2"/>
          <c:y val="3.1363088057901084E-2"/>
          <c:w val="0.94508975712777188"/>
          <c:h val="0.93727382388419778"/>
        </c:manualLayout>
      </c:layout>
      <c:barChart>
        <c:barDir val="col"/>
        <c:grouping val="stacked"/>
        <c:varyColors val="0"/>
        <c:ser>
          <c:idx val="0"/>
          <c:order val="0"/>
          <c:spPr>
            <a:solidFill>
              <a:srgbClr val="364D6E"/>
            </a:solidFill>
            <a:ln w="9525" algn="ctr">
              <a:solidFill>
                <a:schemeClr val="tx1"/>
              </a:solidFill>
              <a:prstDash val="solid"/>
            </a:ln>
          </c:spPr>
          <c:invertIfNegative val="0"/>
          <c:val>
            <c:numRef>
              <c:f>Sheet1!$A$1:$C$1</c:f>
              <c:numCache>
                <c:formatCode>General</c:formatCode>
                <c:ptCount val="3"/>
                <c:pt idx="0">
                  <c:v>1.5</c:v>
                </c:pt>
                <c:pt idx="1">
                  <c:v>1.5</c:v>
                </c:pt>
                <c:pt idx="2">
                  <c:v>1.5</c:v>
                </c:pt>
              </c:numCache>
            </c:numRef>
          </c:val>
          <c:extLst>
            <c:ext xmlns:c16="http://schemas.microsoft.com/office/drawing/2014/chart" uri="{C3380CC4-5D6E-409C-BE32-E72D297353CC}">
              <c16:uniqueId val="{00000000-92F9-481F-BC8C-A0B8EBC822DF}"/>
            </c:ext>
          </c:extLst>
        </c:ser>
        <c:ser>
          <c:idx val="1"/>
          <c:order val="1"/>
          <c:spPr>
            <a:solidFill>
              <a:srgbClr val="C3CFE1"/>
            </a:solidFill>
            <a:ln w="9525" algn="ctr">
              <a:solidFill>
                <a:schemeClr val="tx1"/>
              </a:solidFill>
              <a:prstDash val="solid"/>
            </a:ln>
          </c:spPr>
          <c:invertIfNegative val="0"/>
          <c:val>
            <c:numRef>
              <c:f>Sheet1!$A$2:$C$2</c:f>
              <c:numCache>
                <c:formatCode>General</c:formatCode>
                <c:ptCount val="3"/>
                <c:pt idx="0">
                  <c:v>65</c:v>
                </c:pt>
                <c:pt idx="1">
                  <c:v>67.75</c:v>
                </c:pt>
                <c:pt idx="2">
                  <c:v>67.75</c:v>
                </c:pt>
              </c:numCache>
            </c:numRef>
          </c:val>
          <c:extLst>
            <c:ext xmlns:c16="http://schemas.microsoft.com/office/drawing/2014/chart" uri="{C3380CC4-5D6E-409C-BE32-E72D297353CC}">
              <c16:uniqueId val="{00000001-92F9-481F-BC8C-A0B8EBC822DF}"/>
            </c:ext>
          </c:extLst>
        </c:ser>
        <c:ser>
          <c:idx val="2"/>
          <c:order val="2"/>
          <c:spPr>
            <a:solidFill>
              <a:srgbClr val="DFE5EF"/>
            </a:solidFill>
            <a:ln w="9525" algn="ctr">
              <a:solidFill>
                <a:schemeClr val="tx1"/>
              </a:solidFill>
              <a:prstDash val="solid"/>
            </a:ln>
          </c:spPr>
          <c:invertIfNegative val="0"/>
          <c:val>
            <c:numRef>
              <c:f>Sheet1!$A$3:$C$3</c:f>
              <c:numCache>
                <c:formatCode>General</c:formatCode>
                <c:ptCount val="3"/>
                <c:pt idx="0">
                  <c:v>35</c:v>
                </c:pt>
                <c:pt idx="1">
                  <c:v>38.249849844520639</c:v>
                </c:pt>
                <c:pt idx="2">
                  <c:v>42.446474999999992</c:v>
                </c:pt>
              </c:numCache>
            </c:numRef>
          </c:val>
          <c:extLst>
            <c:ext xmlns:c16="http://schemas.microsoft.com/office/drawing/2014/chart" uri="{C3380CC4-5D6E-409C-BE32-E72D297353CC}">
              <c16:uniqueId val="{00000002-92F9-481F-BC8C-A0B8EBC822DF}"/>
            </c:ext>
          </c:extLst>
        </c:ser>
        <c:dLbls>
          <c:showLegendKey val="0"/>
          <c:showVal val="0"/>
          <c:showCatName val="0"/>
          <c:showSerName val="0"/>
          <c:showPercent val="0"/>
          <c:showBubbleSize val="0"/>
        </c:dLbls>
        <c:gapWidth val="80"/>
        <c:overlap val="100"/>
        <c:axId val="341707167"/>
        <c:axId val="1"/>
      </c:barChart>
      <c:catAx>
        <c:axId val="34170716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1.69647499999999"/>
          <c:min val="0"/>
        </c:scaling>
        <c:delete val="1"/>
        <c:axPos val="l"/>
        <c:numFmt formatCode="General" sourceLinked="1"/>
        <c:majorTickMark val="out"/>
        <c:minorTickMark val="none"/>
        <c:tickLblPos val="nextTo"/>
        <c:crossAx val="341707167"/>
        <c:crosses val="min"/>
        <c:crossBetween val="between"/>
      </c:valAx>
    </c:plotArea>
    <c:plotVisOnly val="0"/>
    <c:dispBlanksAs val="gap"/>
    <c:showDLblsOverMax val="1"/>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442959917780058E-2"/>
          <c:y val="3.1363088057901084E-2"/>
          <c:w val="0.89311408016443983"/>
          <c:h val="0.93727382388419778"/>
        </c:manualLayout>
      </c:layout>
      <c:barChart>
        <c:barDir val="col"/>
        <c:grouping val="clustered"/>
        <c:varyColors val="0"/>
        <c:ser>
          <c:idx val="0"/>
          <c:order val="0"/>
          <c:spPr>
            <a:solidFill>
              <a:schemeClr val="accent1"/>
            </a:solidFill>
            <a:ln>
              <a:noFill/>
            </a:ln>
          </c:spPr>
          <c:invertIfNegative val="0"/>
          <c:val>
            <c:numRef>
              <c:f>Sheet1!$A$1</c:f>
              <c:numCache>
                <c:formatCode>General</c:formatCode>
                <c:ptCount val="1"/>
                <c:pt idx="0">
                  <c:v>602559.99</c:v>
                </c:pt>
              </c:numCache>
            </c:numRef>
          </c:val>
          <c:extLst>
            <c:ext xmlns:c16="http://schemas.microsoft.com/office/drawing/2014/chart" uri="{C3380CC4-5D6E-409C-BE32-E72D297353CC}">
              <c16:uniqueId val="{00000000-574E-4701-8175-ADD57FEF16FC}"/>
            </c:ext>
          </c:extLst>
        </c:ser>
        <c:ser>
          <c:idx val="1"/>
          <c:order val="1"/>
          <c:spPr>
            <a:solidFill>
              <a:schemeClr val="accent3"/>
            </a:solidFill>
            <a:ln>
              <a:noFill/>
            </a:ln>
          </c:spPr>
          <c:invertIfNegative val="0"/>
          <c:val>
            <c:numRef>
              <c:f>Sheet1!$A$2</c:f>
              <c:numCache>
                <c:formatCode>General</c:formatCode>
                <c:ptCount val="1"/>
                <c:pt idx="0">
                  <c:v>848746.77</c:v>
                </c:pt>
              </c:numCache>
            </c:numRef>
          </c:val>
          <c:extLst>
            <c:ext xmlns:c16="http://schemas.microsoft.com/office/drawing/2014/chart" uri="{C3380CC4-5D6E-409C-BE32-E72D297353CC}">
              <c16:uniqueId val="{00000001-574E-4701-8175-ADD57FEF16FC}"/>
            </c:ext>
          </c:extLst>
        </c:ser>
        <c:dLbls>
          <c:showLegendKey val="0"/>
          <c:showVal val="0"/>
          <c:showCatName val="0"/>
          <c:showSerName val="0"/>
          <c:showPercent val="0"/>
          <c:showBubbleSize val="0"/>
        </c:dLbls>
        <c:gapWidth val="80"/>
        <c:axId val="341711327"/>
        <c:axId val="1"/>
      </c:barChart>
      <c:catAx>
        <c:axId val="34171132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48746.77"/>
          <c:min val="0"/>
        </c:scaling>
        <c:delete val="1"/>
        <c:axPos val="l"/>
        <c:numFmt formatCode="General" sourceLinked="1"/>
        <c:majorTickMark val="out"/>
        <c:minorTickMark val="none"/>
        <c:tickLblPos val="nextTo"/>
        <c:crossAx val="341711327"/>
        <c:crosses val="min"/>
        <c:crossBetween val="between"/>
      </c:valAx>
    </c:plotArea>
    <c:plotVisOnly val="0"/>
    <c:dispBlanksAs val="gap"/>
    <c:showDLblsOverMax val="1"/>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4614952220348511E-2"/>
          <c:y val="2.7310924369747899E-2"/>
          <c:w val="0.97077009555930294"/>
          <c:h val="0.94537815126050417"/>
        </c:manualLayout>
      </c:layout>
      <c:barChart>
        <c:barDir val="col"/>
        <c:grouping val="stacked"/>
        <c:varyColors val="0"/>
        <c:ser>
          <c:idx val="0"/>
          <c:order val="0"/>
          <c:spPr>
            <a:no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BCF7-4352-BE54-595102E3CCCA}"/>
              </c:ext>
            </c:extLst>
          </c:dPt>
          <c:dPt>
            <c:idx val="5"/>
            <c:invertIfNegative val="0"/>
            <c:bubble3D val="0"/>
            <c:spPr>
              <a:solidFill>
                <a:schemeClr val="accent6"/>
              </a:solidFill>
              <a:ln>
                <a:noFill/>
              </a:ln>
            </c:spPr>
            <c:extLst>
              <c:ext xmlns:c16="http://schemas.microsoft.com/office/drawing/2014/chart" uri="{C3380CC4-5D6E-409C-BE32-E72D297353CC}">
                <c16:uniqueId val="{00000003-BCF7-4352-BE54-595102E3CCCA}"/>
              </c:ext>
            </c:extLst>
          </c:dPt>
          <c:val>
            <c:numRef>
              <c:f>Sheet1!$A$1:$F$1</c:f>
              <c:numCache>
                <c:formatCode>General</c:formatCode>
                <c:ptCount val="6"/>
                <c:pt idx="0">
                  <c:v>812064.31</c:v>
                </c:pt>
                <c:pt idx="1">
                  <c:v>812064.31</c:v>
                </c:pt>
                <c:pt idx="2">
                  <c:v>707432.85000000009</c:v>
                </c:pt>
                <c:pt idx="3">
                  <c:v>427229.75000000006</c:v>
                </c:pt>
                <c:pt idx="4">
                  <c:v>368273.91666666674</c:v>
                </c:pt>
                <c:pt idx="5">
                  <c:v>368273.91666666674</c:v>
                </c:pt>
              </c:numCache>
            </c:numRef>
          </c:val>
          <c:extLst>
            <c:ext xmlns:c16="http://schemas.microsoft.com/office/drawing/2014/chart" uri="{C3380CC4-5D6E-409C-BE32-E72D297353CC}">
              <c16:uniqueId val="{00000004-BCF7-4352-BE54-595102E3CCCA}"/>
            </c:ext>
          </c:extLst>
        </c:ser>
        <c:ser>
          <c:idx val="1"/>
          <c:order val="1"/>
          <c:spPr>
            <a:solidFill>
              <a:schemeClr val="accent2"/>
            </a:solidFill>
            <a:ln>
              <a:noFill/>
            </a:ln>
          </c:spPr>
          <c:invertIfNegative val="0"/>
          <c:dPt>
            <c:idx val="2"/>
            <c:invertIfNegative val="0"/>
            <c:bubble3D val="0"/>
            <c:spPr>
              <a:solidFill>
                <a:schemeClr val="accent3"/>
              </a:solidFill>
              <a:ln>
                <a:noFill/>
              </a:ln>
            </c:spPr>
            <c:extLst>
              <c:ext xmlns:c16="http://schemas.microsoft.com/office/drawing/2014/chart" uri="{C3380CC4-5D6E-409C-BE32-E72D297353CC}">
                <c16:uniqueId val="{00000006-BCF7-4352-BE54-595102E3CCCA}"/>
              </c:ext>
            </c:extLst>
          </c:dPt>
          <c:dPt>
            <c:idx val="3"/>
            <c:invertIfNegative val="0"/>
            <c:bubble3D val="0"/>
            <c:spPr>
              <a:solidFill>
                <a:schemeClr val="accent4"/>
              </a:solidFill>
              <a:ln>
                <a:noFill/>
              </a:ln>
            </c:spPr>
            <c:extLst>
              <c:ext xmlns:c16="http://schemas.microsoft.com/office/drawing/2014/chart" uri="{C3380CC4-5D6E-409C-BE32-E72D297353CC}">
                <c16:uniqueId val="{00000008-BCF7-4352-BE54-595102E3CCCA}"/>
              </c:ext>
            </c:extLst>
          </c:dPt>
          <c:dPt>
            <c:idx val="4"/>
            <c:invertIfNegative val="0"/>
            <c:bubble3D val="0"/>
            <c:spPr>
              <a:solidFill>
                <a:schemeClr val="accent5"/>
              </a:solidFill>
              <a:ln>
                <a:noFill/>
              </a:ln>
            </c:spPr>
            <c:extLst>
              <c:ext xmlns:c16="http://schemas.microsoft.com/office/drawing/2014/chart" uri="{C3380CC4-5D6E-409C-BE32-E72D297353CC}">
                <c16:uniqueId val="{0000000A-BCF7-4352-BE54-595102E3CCCA}"/>
              </c:ext>
            </c:extLst>
          </c:dPt>
          <c:val>
            <c:numRef>
              <c:f>Sheet1!$A$2:$F$2</c:f>
              <c:numCache>
                <c:formatCode>General</c:formatCode>
                <c:ptCount val="6"/>
                <c:pt idx="1">
                  <c:v>33245.270000000019</c:v>
                </c:pt>
                <c:pt idx="2">
                  <c:v>137876.72999999998</c:v>
                </c:pt>
                <c:pt idx="3">
                  <c:v>280203.10000000003</c:v>
                </c:pt>
                <c:pt idx="4">
                  <c:v>58955.833333333314</c:v>
                </c:pt>
              </c:numCache>
            </c:numRef>
          </c:val>
          <c:extLst>
            <c:ext xmlns:c16="http://schemas.microsoft.com/office/drawing/2014/chart" uri="{C3380CC4-5D6E-409C-BE32-E72D297353CC}">
              <c16:uniqueId val="{0000000B-BCF7-4352-BE54-595102E3CCCA}"/>
            </c:ext>
          </c:extLst>
        </c:ser>
        <c:dLbls>
          <c:showLegendKey val="0"/>
          <c:showVal val="0"/>
          <c:showCatName val="0"/>
          <c:showSerName val="0"/>
          <c:showPercent val="0"/>
          <c:showBubbleSize val="0"/>
        </c:dLbls>
        <c:gapWidth val="80"/>
        <c:overlap val="100"/>
        <c:axId val="164918656"/>
        <c:axId val="1"/>
      </c:barChart>
      <c:catAx>
        <c:axId val="1649186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45309.58000000007"/>
          <c:min val="0"/>
        </c:scaling>
        <c:delete val="1"/>
        <c:axPos val="l"/>
        <c:numFmt formatCode="General" sourceLinked="1"/>
        <c:majorTickMark val="out"/>
        <c:minorTickMark val="none"/>
        <c:tickLblPos val="nextTo"/>
        <c:crossAx val="164918656"/>
        <c:crosses val="min"/>
        <c:crossBetween val="between"/>
      </c:valAx>
    </c:plotArea>
    <c:plotVisOnly val="0"/>
    <c:dispBlanksAs val="gap"/>
    <c:showDLblsOverMax val="1"/>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417480241748024E-2"/>
          <c:y val="2.4287716020551145E-2"/>
          <c:w val="0.95165039516503946"/>
          <c:h val="0.95142456795889774"/>
        </c:manualLayout>
      </c:layout>
      <c:barChart>
        <c:barDir val="col"/>
        <c:grouping val="stacked"/>
        <c:varyColors val="0"/>
        <c:ser>
          <c:idx val="0"/>
          <c:order val="0"/>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24DC-46F2-85D2-963D32A7426A}"/>
              </c:ext>
            </c:extLst>
          </c:dPt>
          <c:val>
            <c:numRef>
              <c:f>Sheet1!$A$1:$C$1</c:f>
              <c:numCache>
                <c:formatCode>General</c:formatCode>
                <c:ptCount val="3"/>
                <c:pt idx="0">
                  <c:v>289976.97496100003</c:v>
                </c:pt>
                <c:pt idx="1">
                  <c:v>33280.633999999998</c:v>
                </c:pt>
                <c:pt idx="2">
                  <c:v>33280.633999999998</c:v>
                </c:pt>
              </c:numCache>
            </c:numRef>
          </c:val>
          <c:extLst>
            <c:ext xmlns:c16="http://schemas.microsoft.com/office/drawing/2014/chart" uri="{C3380CC4-5D6E-409C-BE32-E72D297353CC}">
              <c16:uniqueId val="{00000002-24DC-46F2-85D2-963D32A7426A}"/>
            </c:ext>
          </c:extLst>
        </c:ser>
        <c:ser>
          <c:idx val="1"/>
          <c:order val="1"/>
          <c:spPr>
            <a:solidFill>
              <a:schemeClr val="accent1"/>
            </a:solidFill>
            <a:ln>
              <a:noFill/>
            </a:ln>
          </c:spPr>
          <c:invertIfNegative val="0"/>
          <c:dPt>
            <c:idx val="0"/>
            <c:invertIfNegative val="0"/>
            <c:bubble3D val="0"/>
            <c:spPr>
              <a:solidFill>
                <a:schemeClr val="accent3"/>
              </a:solidFill>
              <a:ln>
                <a:noFill/>
              </a:ln>
            </c:spPr>
            <c:extLst>
              <c:ext xmlns:c16="http://schemas.microsoft.com/office/drawing/2014/chart" uri="{C3380CC4-5D6E-409C-BE32-E72D297353CC}">
                <c16:uniqueId val="{00000004-24DC-46F2-85D2-963D32A7426A}"/>
              </c:ext>
            </c:extLst>
          </c:dPt>
          <c:val>
            <c:numRef>
              <c:f>Sheet1!$A$2:$C$2</c:f>
              <c:numCache>
                <c:formatCode>General</c:formatCode>
                <c:ptCount val="3"/>
                <c:pt idx="0">
                  <c:v>-61197.339325591398</c:v>
                </c:pt>
                <c:pt idx="1">
                  <c:v>763248.02890099213</c:v>
                </c:pt>
                <c:pt idx="2">
                  <c:v>812064.31</c:v>
                </c:pt>
              </c:numCache>
            </c:numRef>
          </c:val>
          <c:extLst>
            <c:ext xmlns:c16="http://schemas.microsoft.com/office/drawing/2014/chart" uri="{C3380CC4-5D6E-409C-BE32-E72D297353CC}">
              <c16:uniqueId val="{00000005-24DC-46F2-85D2-963D32A7426A}"/>
            </c:ext>
          </c:extLst>
        </c:ser>
        <c:ser>
          <c:idx val="2"/>
          <c:order val="2"/>
          <c:spPr>
            <a:solidFill>
              <a:schemeClr val="accent3"/>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7-24DC-46F2-85D2-963D32A7426A}"/>
              </c:ext>
            </c:extLst>
          </c:dPt>
          <c:val>
            <c:numRef>
              <c:f>Sheet1!$A$3:$C$3</c:f>
              <c:numCache>
                <c:formatCode>General</c:formatCode>
                <c:ptCount val="3"/>
                <c:pt idx="0">
                  <c:v>-141794.79368279572</c:v>
                </c:pt>
                <c:pt idx="1">
                  <c:v>-165490</c:v>
                </c:pt>
                <c:pt idx="2">
                  <c:v>-137876.73000000001</c:v>
                </c:pt>
              </c:numCache>
            </c:numRef>
          </c:val>
          <c:extLst>
            <c:ext xmlns:c16="http://schemas.microsoft.com/office/drawing/2014/chart" uri="{C3380CC4-5D6E-409C-BE32-E72D297353CC}">
              <c16:uniqueId val="{00000008-24DC-46F2-85D2-963D32A7426A}"/>
            </c:ext>
          </c:extLst>
        </c:ser>
        <c:ser>
          <c:idx val="3"/>
          <c:order val="3"/>
          <c:spPr>
            <a:solidFill>
              <a:schemeClr val="accent4"/>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A-24DC-46F2-85D2-963D32A7426A}"/>
              </c:ext>
            </c:extLst>
          </c:dPt>
          <c:val>
            <c:numRef>
              <c:f>Sheet1!$A$4:$C$4</c:f>
              <c:numCache>
                <c:formatCode>General</c:formatCode>
                <c:ptCount val="3"/>
                <c:pt idx="0">
                  <c:v>-43176</c:v>
                </c:pt>
                <c:pt idx="1">
                  <c:v>-280203.10000000003</c:v>
                </c:pt>
                <c:pt idx="2">
                  <c:v>-280203.10000000009</c:v>
                </c:pt>
              </c:numCache>
            </c:numRef>
          </c:val>
          <c:extLst>
            <c:ext xmlns:c16="http://schemas.microsoft.com/office/drawing/2014/chart" uri="{C3380CC4-5D6E-409C-BE32-E72D297353CC}">
              <c16:uniqueId val="{0000000B-24DC-46F2-85D2-963D32A7426A}"/>
            </c:ext>
          </c:extLst>
        </c:ser>
        <c:ser>
          <c:idx val="4"/>
          <c:order val="4"/>
          <c:spPr>
            <a:solidFill>
              <a:schemeClr val="accent5"/>
            </a:solidFill>
            <a:ln>
              <a:noFill/>
            </a:ln>
          </c:spPr>
          <c:invertIfNegative val="0"/>
          <c:val>
            <c:numRef>
              <c:f>Sheet1!$A$5:$C$5</c:f>
              <c:numCache>
                <c:formatCode>General</c:formatCode>
                <c:ptCount val="3"/>
                <c:pt idx="1">
                  <c:v>-70932.253333333356</c:v>
                </c:pt>
                <c:pt idx="2">
                  <c:v>-58955.833333333314</c:v>
                </c:pt>
              </c:numCache>
            </c:numRef>
          </c:val>
          <c:extLst>
            <c:ext xmlns:c16="http://schemas.microsoft.com/office/drawing/2014/chart" uri="{C3380CC4-5D6E-409C-BE32-E72D297353CC}">
              <c16:uniqueId val="{0000000C-24DC-46F2-85D2-963D32A7426A}"/>
            </c:ext>
          </c:extLst>
        </c:ser>
        <c:dLbls>
          <c:showLegendKey val="0"/>
          <c:showVal val="0"/>
          <c:showCatName val="0"/>
          <c:showSerName val="0"/>
          <c:showPercent val="0"/>
          <c:showBubbleSize val="0"/>
        </c:dLbls>
        <c:gapWidth val="80"/>
        <c:overlap val="100"/>
        <c:axId val="1935233088"/>
        <c:axId val="1"/>
      </c:barChart>
      <c:catAx>
        <c:axId val="193523308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845344.94400000002"/>
          <c:min val="-516625.35333333339"/>
        </c:scaling>
        <c:delete val="1"/>
        <c:axPos val="l"/>
        <c:numFmt formatCode="General" sourceLinked="1"/>
        <c:majorTickMark val="out"/>
        <c:minorTickMark val="none"/>
        <c:tickLblPos val="nextTo"/>
        <c:crossAx val="1935233088"/>
        <c:crosses val="min"/>
        <c:crossBetween val="between"/>
      </c:valAx>
    </c:plotArea>
    <c:plotVisOnly val="0"/>
    <c:dispBlanksAs val="gap"/>
    <c:showDLblsOverMax val="1"/>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7004578155657292E-2"/>
          <c:y val="2.7310924369747899E-2"/>
          <c:w val="0.96599084368868537"/>
          <c:h val="0.94537815126050417"/>
        </c:manualLayout>
      </c:layout>
      <c:barChart>
        <c:barDir val="col"/>
        <c:grouping val="stacked"/>
        <c:varyColors val="0"/>
        <c:ser>
          <c:idx val="0"/>
          <c:order val="0"/>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3075-4038-AE2E-FA4D25871C0F}"/>
              </c:ext>
            </c:extLst>
          </c:dPt>
          <c:val>
            <c:numRef>
              <c:f>Sheet1!$A$1:$C$1</c:f>
              <c:numCache>
                <c:formatCode>General</c:formatCode>
                <c:ptCount val="3"/>
                <c:pt idx="0">
                  <c:v>289976.97496100003</c:v>
                </c:pt>
                <c:pt idx="1">
                  <c:v>33245.269999999997</c:v>
                </c:pt>
                <c:pt idx="2">
                  <c:v>48000</c:v>
                </c:pt>
              </c:numCache>
            </c:numRef>
          </c:val>
          <c:extLst>
            <c:ext xmlns:c16="http://schemas.microsoft.com/office/drawing/2014/chart" uri="{C3380CC4-5D6E-409C-BE32-E72D297353CC}">
              <c16:uniqueId val="{00000002-3075-4038-AE2E-FA4D25871C0F}"/>
            </c:ext>
          </c:extLst>
        </c:ser>
        <c:ser>
          <c:idx val="1"/>
          <c:order val="1"/>
          <c:spPr>
            <a:solidFill>
              <a:schemeClr val="accent1"/>
            </a:solidFill>
            <a:ln>
              <a:noFill/>
            </a:ln>
          </c:spPr>
          <c:invertIfNegative val="0"/>
          <c:dPt>
            <c:idx val="0"/>
            <c:invertIfNegative val="0"/>
            <c:bubble3D val="0"/>
            <c:spPr>
              <a:solidFill>
                <a:schemeClr val="accent3"/>
              </a:solidFill>
              <a:ln>
                <a:noFill/>
              </a:ln>
            </c:spPr>
            <c:extLst>
              <c:ext xmlns:c16="http://schemas.microsoft.com/office/drawing/2014/chart" uri="{C3380CC4-5D6E-409C-BE32-E72D297353CC}">
                <c16:uniqueId val="{00000004-3075-4038-AE2E-FA4D25871C0F}"/>
              </c:ext>
            </c:extLst>
          </c:dPt>
          <c:val>
            <c:numRef>
              <c:f>Sheet1!$A$2:$C$2</c:f>
              <c:numCache>
                <c:formatCode>General</c:formatCode>
                <c:ptCount val="3"/>
                <c:pt idx="0">
                  <c:v>-61197.339325591398</c:v>
                </c:pt>
                <c:pt idx="1">
                  <c:v>812064.31</c:v>
                </c:pt>
                <c:pt idx="2">
                  <c:v>573953.03975704743</c:v>
                </c:pt>
              </c:numCache>
            </c:numRef>
          </c:val>
          <c:extLst>
            <c:ext xmlns:c16="http://schemas.microsoft.com/office/drawing/2014/chart" uri="{C3380CC4-5D6E-409C-BE32-E72D297353CC}">
              <c16:uniqueId val="{00000005-3075-4038-AE2E-FA4D25871C0F}"/>
            </c:ext>
          </c:extLst>
        </c:ser>
        <c:ser>
          <c:idx val="2"/>
          <c:order val="2"/>
          <c:spPr>
            <a:solidFill>
              <a:schemeClr val="accent3"/>
            </a:solidFill>
            <a:ln>
              <a:no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7-3075-4038-AE2E-FA4D25871C0F}"/>
              </c:ext>
            </c:extLst>
          </c:dPt>
          <c:val>
            <c:numRef>
              <c:f>Sheet1!$A$3:$C$3</c:f>
              <c:numCache>
                <c:formatCode>General</c:formatCode>
                <c:ptCount val="3"/>
                <c:pt idx="0">
                  <c:v>-141794.79368279572</c:v>
                </c:pt>
                <c:pt idx="1">
                  <c:v>-137876.72999999998</c:v>
                </c:pt>
                <c:pt idx="2">
                  <c:v>-157951.19480000003</c:v>
                </c:pt>
              </c:numCache>
            </c:numRef>
          </c:val>
          <c:extLst>
            <c:ext xmlns:c16="http://schemas.microsoft.com/office/drawing/2014/chart" uri="{C3380CC4-5D6E-409C-BE32-E72D297353CC}">
              <c16:uniqueId val="{00000008-3075-4038-AE2E-FA4D25871C0F}"/>
            </c:ext>
          </c:extLst>
        </c:ser>
        <c:ser>
          <c:idx val="3"/>
          <c:order val="3"/>
          <c:spPr>
            <a:solidFill>
              <a:schemeClr val="accent4"/>
            </a:solidFill>
            <a:ln>
              <a:noFill/>
            </a:ln>
          </c:spPr>
          <c:invertIfNegative val="0"/>
          <c:dPt>
            <c:idx val="0"/>
            <c:invertIfNegative val="0"/>
            <c:bubble3D val="0"/>
            <c:spPr>
              <a:solidFill>
                <a:schemeClr val="accent5"/>
              </a:solidFill>
              <a:ln>
                <a:noFill/>
              </a:ln>
            </c:spPr>
            <c:extLst>
              <c:ext xmlns:c16="http://schemas.microsoft.com/office/drawing/2014/chart" uri="{C3380CC4-5D6E-409C-BE32-E72D297353CC}">
                <c16:uniqueId val="{0000000A-3075-4038-AE2E-FA4D25871C0F}"/>
              </c:ext>
            </c:extLst>
          </c:dPt>
          <c:val>
            <c:numRef>
              <c:f>Sheet1!$A$4:$C$4</c:f>
              <c:numCache>
                <c:formatCode>General</c:formatCode>
                <c:ptCount val="3"/>
                <c:pt idx="0">
                  <c:v>-43176</c:v>
                </c:pt>
                <c:pt idx="1">
                  <c:v>-280203.10000000003</c:v>
                </c:pt>
                <c:pt idx="2">
                  <c:v>-280203.09999999998</c:v>
                </c:pt>
              </c:numCache>
            </c:numRef>
          </c:val>
          <c:extLst>
            <c:ext xmlns:c16="http://schemas.microsoft.com/office/drawing/2014/chart" uri="{C3380CC4-5D6E-409C-BE32-E72D297353CC}">
              <c16:uniqueId val="{0000000B-3075-4038-AE2E-FA4D25871C0F}"/>
            </c:ext>
          </c:extLst>
        </c:ser>
        <c:ser>
          <c:idx val="4"/>
          <c:order val="4"/>
          <c:spPr>
            <a:solidFill>
              <a:schemeClr val="accent5"/>
            </a:solidFill>
            <a:ln>
              <a:noFill/>
            </a:ln>
          </c:spPr>
          <c:invertIfNegative val="0"/>
          <c:val>
            <c:numRef>
              <c:f>Sheet1!$A$5:$C$5</c:f>
              <c:numCache>
                <c:formatCode>General</c:formatCode>
                <c:ptCount val="3"/>
                <c:pt idx="1">
                  <c:v>-58955.833333333314</c:v>
                </c:pt>
                <c:pt idx="2">
                  <c:v>-66380.549999999988</c:v>
                </c:pt>
              </c:numCache>
            </c:numRef>
          </c:val>
          <c:extLst>
            <c:ext xmlns:c16="http://schemas.microsoft.com/office/drawing/2014/chart" uri="{C3380CC4-5D6E-409C-BE32-E72D297353CC}">
              <c16:uniqueId val="{0000000C-3075-4038-AE2E-FA4D25871C0F}"/>
            </c:ext>
          </c:extLst>
        </c:ser>
        <c:dLbls>
          <c:showLegendKey val="0"/>
          <c:showVal val="0"/>
          <c:showCatName val="0"/>
          <c:showSerName val="0"/>
          <c:showPercent val="0"/>
          <c:showBubbleSize val="0"/>
        </c:dLbls>
        <c:gapWidth val="80"/>
        <c:overlap val="100"/>
        <c:axId val="2098112655"/>
        <c:axId val="1"/>
      </c:barChart>
      <c:catAx>
        <c:axId val="209811265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845309.58000000007"/>
          <c:min val="-504534.84480000002"/>
        </c:scaling>
        <c:delete val="1"/>
        <c:axPos val="l"/>
        <c:numFmt formatCode="General" sourceLinked="1"/>
        <c:majorTickMark val="out"/>
        <c:minorTickMark val="none"/>
        <c:tickLblPos val="nextTo"/>
        <c:crossAx val="2098112655"/>
        <c:crosses val="min"/>
        <c:crossBetween val="between"/>
      </c:valAx>
    </c:plotArea>
    <c:plotVisOnly val="0"/>
    <c:dispBlanksAs val="gap"/>
    <c:showDLblsOverMax val="1"/>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fr-FR"/>
              <a:t>Injections Eolienne 1 Fernelmont II</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7.7241279928117412E-2"/>
          <c:y val="7.5630701567709444E-2"/>
          <c:w val="0.91548216286320971"/>
          <c:h val="0.80534510888841593"/>
        </c:manualLayout>
      </c:layout>
      <c:lineChart>
        <c:grouping val="standard"/>
        <c:varyColors val="0"/>
        <c:ser>
          <c:idx val="3"/>
          <c:order val="0"/>
          <c:tx>
            <c:v>P90</c:v>
          </c:tx>
          <c:spPr>
            <a:ln w="31750" cap="rnd">
              <a:solidFill>
                <a:srgbClr val="FF0000"/>
              </a:solidFill>
              <a:round/>
            </a:ln>
            <a:effectLst/>
          </c:spPr>
          <c:marker>
            <c:symbol val="circle"/>
            <c:size val="17"/>
            <c:spPr>
              <a:solidFill>
                <a:srgbClr val="FF0000"/>
              </a:solidFill>
              <a:ln>
                <a:noFill/>
              </a:ln>
              <a:effectLst/>
            </c:spPr>
          </c:marker>
          <c:val>
            <c:numRef>
              <c:f>'2020'!$C$29:$C$40</c:f>
              <c:numCache>
                <c:formatCode>_-* #\ ##0.00_-;_-* #\ ##0.00\-;_-* \-??_-;_-@_-</c:formatCode>
                <c:ptCount val="12"/>
                <c:pt idx="0">
                  <c:v>643.97153359683796</c:v>
                </c:pt>
                <c:pt idx="1">
                  <c:v>622.50581581027666</c:v>
                </c:pt>
                <c:pt idx="2">
                  <c:v>558.10866245059287</c:v>
                </c:pt>
                <c:pt idx="3">
                  <c:v>364.91720237154152</c:v>
                </c:pt>
                <c:pt idx="4">
                  <c:v>364.91720237154152</c:v>
                </c:pt>
                <c:pt idx="5">
                  <c:v>343.45148458498028</c:v>
                </c:pt>
                <c:pt idx="6">
                  <c:v>343.45148458498028</c:v>
                </c:pt>
                <c:pt idx="7">
                  <c:v>300.52004901185774</c:v>
                </c:pt>
                <c:pt idx="8">
                  <c:v>364.91720237154152</c:v>
                </c:pt>
                <c:pt idx="9">
                  <c:v>343.45148458498028</c:v>
                </c:pt>
                <c:pt idx="10">
                  <c:v>558.10866245059287</c:v>
                </c:pt>
                <c:pt idx="11">
                  <c:v>622.50581581027666</c:v>
                </c:pt>
              </c:numCache>
            </c:numRef>
          </c:val>
          <c:smooth val="0"/>
          <c:extLst>
            <c:ext xmlns:c16="http://schemas.microsoft.com/office/drawing/2014/chart" uri="{C3380CC4-5D6E-409C-BE32-E72D297353CC}">
              <c16:uniqueId val="{00000000-B554-48C2-B696-0FA9D388785C}"/>
            </c:ext>
          </c:extLst>
        </c:ser>
        <c:ser>
          <c:idx val="0"/>
          <c:order val="1"/>
          <c:tx>
            <c:v>2019</c:v>
          </c:tx>
          <c:spPr>
            <a:ln w="31750" cap="rnd">
              <a:solidFill>
                <a:srgbClr val="0070C0"/>
              </a:solidFill>
              <a:round/>
            </a:ln>
            <a:effectLst/>
          </c:spPr>
          <c:marker>
            <c:symbol val="circle"/>
            <c:size val="17"/>
            <c:spPr>
              <a:solidFill>
                <a:srgbClr val="0070C0"/>
              </a:solidFill>
              <a:ln>
                <a:noFill/>
              </a:ln>
              <a:effectLst/>
            </c:spPr>
          </c:marker>
          <c:cat>
            <c:strRef>
              <c:f>'2020'!$A$2:$A$13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'2019'!$B$3:$B$14</c:f>
              <c:numCache>
                <c:formatCode>General</c:formatCode>
                <c:ptCount val="12"/>
                <c:pt idx="6" formatCode="_-* #\ ##0_-;_-* #\ ##0\-;_-* \-??_-;_-@_-">
                  <c:v>158.547</c:v>
                </c:pt>
                <c:pt idx="7" formatCode="_-* #\ ##0_-;_-* #\ ##0\-;_-* \-??_-;_-@_-">
                  <c:v>218.98599999999999</c:v>
                </c:pt>
                <c:pt idx="8" formatCode="_-* #\ ##0_-;_-* #\ ##0\-;_-* \-??_-;_-@_-">
                  <c:v>343.04599999999999</c:v>
                </c:pt>
                <c:pt idx="9" formatCode="_-* #\ ##0_-;_-* #\ ##0\-;_-* \-??_-;_-@_-">
                  <c:v>572.32000000000005</c:v>
                </c:pt>
                <c:pt idx="10" formatCode="_-* #\ ##0_-;_-* #\ ##0\-;_-* \-??_-;_-@_-">
                  <c:v>320.82799999999997</c:v>
                </c:pt>
                <c:pt idx="11" formatCode="_-* #\ ##0_-;_-* #\ ##0\-;_-* \-??_-;_-@_-">
                  <c:v>1100</c:v>
                </c:pt>
              </c:numCache>
            </c:numRef>
          </c:val>
          <c:smooth val="0"/>
          <c:extLst>
            <c:ext xmlns:c16="http://schemas.microsoft.com/office/drawing/2014/chart" uri="{C3380CC4-5D6E-409C-BE32-E72D297353CC}">
              <c16:uniqueId val="{00000001-B554-48C2-B696-0FA9D388785C}"/>
            </c:ext>
          </c:extLst>
        </c:ser>
        <c:ser>
          <c:idx val="1"/>
          <c:order val="2"/>
          <c:tx>
            <c:v>2020</c:v>
          </c:tx>
          <c:spPr>
            <a:ln w="31750" cap="rnd">
              <a:solidFill>
                <a:schemeClr val="accent4"/>
              </a:solidFill>
              <a:round/>
            </a:ln>
            <a:effectLst/>
          </c:spPr>
          <c:marker>
            <c:symbol val="circle"/>
            <c:size val="17"/>
            <c:spPr>
              <a:solidFill>
                <a:schemeClr val="accent4"/>
              </a:solidFill>
              <a:ln>
                <a:noFill/>
              </a:ln>
              <a:effectLst/>
            </c:spPr>
          </c:marker>
          <c:cat>
            <c:strRef>
              <c:f>'2020'!$A$2:$A$13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'2020'!$B$2:$B$13</c:f>
              <c:numCache>
                <c:formatCode>_-* #\ ##0_-;_-* #\ ##0\-;_-* \-??_-;_-@_-</c:formatCode>
                <c:ptCount val="12"/>
                <c:pt idx="0">
                  <c:v>881.83600000000001</c:v>
                </c:pt>
                <c:pt idx="1">
                  <c:v>1388.721</c:v>
                </c:pt>
                <c:pt idx="2">
                  <c:v>923.77200000000005</c:v>
                </c:pt>
                <c:pt idx="3">
                  <c:v>368.42099999999999</c:v>
                </c:pt>
                <c:pt idx="4">
                  <c:v>429.31099999999998</c:v>
                </c:pt>
                <c:pt idx="5">
                  <c:v>332.56799999999998</c:v>
                </c:pt>
                <c:pt idx="6">
                  <c:v>403.226</c:v>
                </c:pt>
                <c:pt idx="7">
                  <c:v>339.08699999999999</c:v>
                </c:pt>
                <c:pt idx="8">
                  <c:v>320.41199999999998</c:v>
                </c:pt>
                <c:pt idx="9">
                  <c:v>822.822</c:v>
                </c:pt>
                <c:pt idx="10">
                  <c:v>623.05700000000002</c:v>
                </c:pt>
                <c:pt idx="11">
                  <c:v>765.45600000000002</c:v>
                </c:pt>
              </c:numCache>
            </c:numRef>
          </c:val>
          <c:smooth val="0"/>
          <c:extLst>
            <c:ext xmlns:c16="http://schemas.microsoft.com/office/drawing/2014/chart" uri="{C3380CC4-5D6E-409C-BE32-E72D297353CC}">
              <c16:uniqueId val="{00000002-B554-48C2-B696-0FA9D388785C}"/>
            </c:ext>
          </c:extLst>
        </c:ser>
        <c:ser>
          <c:idx val="2"/>
          <c:order val="3"/>
          <c:tx>
            <c:v>2021</c:v>
          </c:tx>
          <c:spPr>
            <a:ln w="31750" cap="rnd">
              <a:solidFill>
                <a:schemeClr val="accent6"/>
              </a:solidFill>
              <a:round/>
            </a:ln>
            <a:effectLst/>
          </c:spPr>
          <c:marker>
            <c:symbol val="circle"/>
            <c:size val="17"/>
            <c:spPr>
              <a:solidFill>
                <a:schemeClr val="accent6"/>
              </a:solidFill>
              <a:ln>
                <a:noFill/>
              </a:ln>
              <a:effectLst/>
            </c:spPr>
          </c:marker>
          <c:val>
            <c:numRef>
              <c:f>'2021'!$B$2:$B$13</c:f>
              <c:numCache>
                <c:formatCode>_-* #\ ##0_-;_-* #\ ##0\-;_-* \-??_-;_-@_-</c:formatCode>
                <c:ptCount val="12"/>
                <c:pt idx="0">
                  <c:v>646.86800000000005</c:v>
                </c:pt>
                <c:pt idx="1">
                  <c:v>651.14400000000001</c:v>
                </c:pt>
                <c:pt idx="2">
                  <c:v>563.56399999999996</c:v>
                </c:pt>
              </c:numCache>
            </c:numRef>
          </c:val>
          <c:smooth val="0"/>
          <c:extLst>
            <c:ext xmlns:c16="http://schemas.microsoft.com/office/drawing/2014/chart" uri="{C3380CC4-5D6E-409C-BE32-E72D297353CC}">
              <c16:uniqueId val="{00000003-B554-48C2-B696-0FA9D388785C}"/>
            </c:ext>
          </c:extLst>
        </c:ser>
        <c:dLbls>
          <c:showLegendKey val="0"/>
          <c:showVal val="0"/>
          <c:showCatName val="0"/>
          <c:showSerName val="0"/>
          <c:showPercent val="0"/>
          <c:showBubbleSize val="0"/>
        </c:dLbls>
        <c:marker val="1"/>
        <c:smooth val="0"/>
        <c:axId val="488506952"/>
        <c:axId val="488510560"/>
      </c:lineChart>
      <c:catAx>
        <c:axId val="488506952"/>
        <c:scaling>
          <c:orientation val="minMax"/>
        </c:scaling>
        <c:delete val="0"/>
        <c:axPos val="b"/>
        <c:title>
          <c:tx>
            <c:rich>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fr-FR"/>
                  <a:t>MOIS</a:t>
                </a:r>
              </a:p>
            </c:rich>
          </c:tx>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r-FR"/>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fr-FR"/>
          </a:p>
        </c:txPr>
        <c:crossAx val="488510560"/>
        <c:crosses val="autoZero"/>
        <c:auto val="1"/>
        <c:lblAlgn val="ctr"/>
        <c:lblOffset val="100"/>
        <c:noMultiLvlLbl val="0"/>
      </c:catAx>
      <c:valAx>
        <c:axId val="488510560"/>
        <c:scaling>
          <c:orientation val="minMax"/>
          <c:max val="1600"/>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fr-FR"/>
                  <a:t>INJECTION EN MWH</a:t>
                </a:r>
              </a:p>
            </c:rich>
          </c:tx>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r-FR"/>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488506952"/>
        <c:crosses val="autoZero"/>
        <c:crossBetween val="between"/>
        <c:majorUnit val="200"/>
      </c:valAx>
      <c:spPr>
        <a:noFill/>
        <a:ln>
          <a:noFill/>
        </a:ln>
        <a:effectLst/>
      </c:spPr>
    </c:plotArea>
    <c:legend>
      <c:legendPos val="b"/>
      <c:layout>
        <c:manualLayout>
          <c:xMode val="edge"/>
          <c:yMode val="edge"/>
          <c:x val="0.73281287559429309"/>
          <c:y val="0.949245416368657"/>
          <c:w val="0.23584524690837902"/>
          <c:h val="4.537664815725252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fr-FR"/>
              <a:t>Disponibilité Eolienne 1 Fernelmont II</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fr-FR"/>
        </a:p>
      </c:txPr>
    </c:title>
    <c:autoTitleDeleted val="0"/>
    <c:plotArea>
      <c:layout>
        <c:manualLayout>
          <c:layoutTarget val="inner"/>
          <c:xMode val="edge"/>
          <c:yMode val="edge"/>
          <c:x val="4.6484750437279489E-2"/>
          <c:y val="7.5630701567709444E-2"/>
          <c:w val="0.94239571456145688"/>
          <c:h val="0.80534510888841593"/>
        </c:manualLayout>
      </c:layout>
      <c:lineChart>
        <c:grouping val="standard"/>
        <c:varyColors val="0"/>
        <c:ser>
          <c:idx val="3"/>
          <c:order val="0"/>
          <c:tx>
            <c:v>Contractuel 97%</c:v>
          </c:tx>
          <c:spPr>
            <a:ln w="31750" cap="rnd">
              <a:solidFill>
                <a:srgbClr val="FF0000"/>
              </a:solidFill>
              <a:round/>
            </a:ln>
            <a:effectLst/>
          </c:spPr>
          <c:marker>
            <c:symbol val="circle"/>
            <c:size val="17"/>
            <c:spPr>
              <a:solidFill>
                <a:srgbClr val="FF0000"/>
              </a:solidFill>
              <a:ln>
                <a:noFill/>
              </a:ln>
              <a:effectLst/>
            </c:spPr>
          </c:marker>
          <c:val>
            <c:numRef>
              <c:f>'2020'!$D$29:$D$40</c:f>
              <c:numCache>
                <c:formatCode>0\ %</c:formatCode>
                <c:ptCount val="12"/>
                <c:pt idx="0">
                  <c:v>0.97</c:v>
                </c:pt>
                <c:pt idx="1">
                  <c:v>0.97</c:v>
                </c:pt>
                <c:pt idx="2">
                  <c:v>0.97</c:v>
                </c:pt>
                <c:pt idx="3">
                  <c:v>0.97</c:v>
                </c:pt>
                <c:pt idx="4">
                  <c:v>0.97</c:v>
                </c:pt>
                <c:pt idx="5">
                  <c:v>0.97</c:v>
                </c:pt>
                <c:pt idx="6">
                  <c:v>0.97</c:v>
                </c:pt>
                <c:pt idx="7">
                  <c:v>0.97</c:v>
                </c:pt>
                <c:pt idx="8">
                  <c:v>0.97</c:v>
                </c:pt>
                <c:pt idx="9">
                  <c:v>0.97</c:v>
                </c:pt>
                <c:pt idx="10">
                  <c:v>0.97</c:v>
                </c:pt>
                <c:pt idx="11">
                  <c:v>0.97</c:v>
                </c:pt>
              </c:numCache>
            </c:numRef>
          </c:val>
          <c:smooth val="0"/>
          <c:extLst>
            <c:ext xmlns:c16="http://schemas.microsoft.com/office/drawing/2014/chart" uri="{C3380CC4-5D6E-409C-BE32-E72D297353CC}">
              <c16:uniqueId val="{00000000-4F0D-4A87-83C2-F5D5680B52CE}"/>
            </c:ext>
          </c:extLst>
        </c:ser>
        <c:ser>
          <c:idx val="0"/>
          <c:order val="1"/>
          <c:tx>
            <c:v>2019</c:v>
          </c:tx>
          <c:spPr>
            <a:ln w="31750" cap="rnd">
              <a:solidFill>
                <a:srgbClr val="0070C0"/>
              </a:solidFill>
              <a:round/>
            </a:ln>
            <a:effectLst/>
          </c:spPr>
          <c:marker>
            <c:symbol val="circle"/>
            <c:size val="17"/>
            <c:spPr>
              <a:solidFill>
                <a:srgbClr val="0070C0"/>
              </a:solidFill>
              <a:ln>
                <a:noFill/>
              </a:ln>
              <a:effectLst/>
            </c:spPr>
          </c:marker>
          <c:cat>
            <c:strRef>
              <c:f>'2020'!$A$2:$A$13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'2019'!$I$3:$I$14</c:f>
              <c:numCache>
                <c:formatCode>General</c:formatCode>
                <c:ptCount val="12"/>
                <c:pt idx="6" formatCode="0.00\ %">
                  <c:v>0.97</c:v>
                </c:pt>
                <c:pt idx="7" formatCode="0.00\ %">
                  <c:v>0.999</c:v>
                </c:pt>
                <c:pt idx="8" formatCode="0.00\ %">
                  <c:v>1</c:v>
                </c:pt>
                <c:pt idx="9" formatCode="0.00\ %">
                  <c:v>0.94799999999999995</c:v>
                </c:pt>
                <c:pt idx="10" formatCode="0.00\ %">
                  <c:v>0.75900000000000001</c:v>
                </c:pt>
                <c:pt idx="11" formatCode="0.00\ %">
                  <c:v>0.996</c:v>
                </c:pt>
              </c:numCache>
            </c:numRef>
          </c:val>
          <c:smooth val="0"/>
          <c:extLst>
            <c:ext xmlns:c16="http://schemas.microsoft.com/office/drawing/2014/chart" uri="{C3380CC4-5D6E-409C-BE32-E72D297353CC}">
              <c16:uniqueId val="{00000001-4F0D-4A87-83C2-F5D5680B52CE}"/>
            </c:ext>
          </c:extLst>
        </c:ser>
        <c:ser>
          <c:idx val="1"/>
          <c:order val="2"/>
          <c:tx>
            <c:v>2020</c:v>
          </c:tx>
          <c:spPr>
            <a:ln w="31750" cap="rnd">
              <a:solidFill>
                <a:schemeClr val="accent4"/>
              </a:solidFill>
              <a:round/>
            </a:ln>
            <a:effectLst/>
          </c:spPr>
          <c:marker>
            <c:symbol val="circle"/>
            <c:size val="17"/>
            <c:spPr>
              <a:solidFill>
                <a:schemeClr val="accent4"/>
              </a:solidFill>
              <a:ln>
                <a:noFill/>
              </a:ln>
              <a:effectLst/>
            </c:spPr>
          </c:marker>
          <c:cat>
            <c:strRef>
              <c:f>'2020'!$A$2:$A$13</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'2020'!$I$2:$I$13</c:f>
              <c:numCache>
                <c:formatCode>0.00\ %</c:formatCode>
                <c:ptCount val="12"/>
                <c:pt idx="0">
                  <c:v>0.99639999999999995</c:v>
                </c:pt>
                <c:pt idx="1">
                  <c:v>0.96699999999999997</c:v>
                </c:pt>
                <c:pt idx="2">
                  <c:v>0.99980000000000002</c:v>
                </c:pt>
                <c:pt idx="3">
                  <c:v>0.99870000000000003</c:v>
                </c:pt>
                <c:pt idx="4">
                  <c:v>0.95789999999999997</c:v>
                </c:pt>
                <c:pt idx="5">
                  <c:v>0.98470000000000002</c:v>
                </c:pt>
                <c:pt idx="6">
                  <c:v>0.99339999999999995</c:v>
                </c:pt>
                <c:pt idx="7">
                  <c:v>0.99860000000000004</c:v>
                </c:pt>
                <c:pt idx="8">
                  <c:v>0.99209999999999998</c:v>
                </c:pt>
                <c:pt idx="9">
                  <c:v>1</c:v>
                </c:pt>
                <c:pt idx="10">
                  <c:v>0.90849999999999997</c:v>
                </c:pt>
                <c:pt idx="11">
                  <c:v>0.94889999999999997</c:v>
                </c:pt>
              </c:numCache>
            </c:numRef>
          </c:val>
          <c:smooth val="0"/>
          <c:extLst>
            <c:ext xmlns:c16="http://schemas.microsoft.com/office/drawing/2014/chart" uri="{C3380CC4-5D6E-409C-BE32-E72D297353CC}">
              <c16:uniqueId val="{00000002-4F0D-4A87-83C2-F5D5680B52CE}"/>
            </c:ext>
          </c:extLst>
        </c:ser>
        <c:ser>
          <c:idx val="2"/>
          <c:order val="3"/>
          <c:tx>
            <c:v>2021</c:v>
          </c:tx>
          <c:spPr>
            <a:ln w="31750" cap="rnd">
              <a:solidFill>
                <a:schemeClr val="accent6"/>
              </a:solidFill>
              <a:round/>
            </a:ln>
            <a:effectLst/>
          </c:spPr>
          <c:marker>
            <c:symbol val="circle"/>
            <c:size val="17"/>
            <c:spPr>
              <a:solidFill>
                <a:schemeClr val="accent6"/>
              </a:solidFill>
              <a:ln>
                <a:noFill/>
              </a:ln>
              <a:effectLst/>
            </c:spPr>
          </c:marker>
          <c:val>
            <c:numRef>
              <c:f>'2021'!$I$2:$I$13</c:f>
              <c:numCache>
                <c:formatCode>0.00\ %</c:formatCode>
                <c:ptCount val="12"/>
                <c:pt idx="0">
                  <c:v>0.99609999999999999</c:v>
                </c:pt>
                <c:pt idx="1">
                  <c:v>0.87350000000000005</c:v>
                </c:pt>
              </c:numCache>
            </c:numRef>
          </c:val>
          <c:smooth val="0"/>
          <c:extLst>
            <c:ext xmlns:c16="http://schemas.microsoft.com/office/drawing/2014/chart" uri="{C3380CC4-5D6E-409C-BE32-E72D297353CC}">
              <c16:uniqueId val="{00000003-4F0D-4A87-83C2-F5D5680B52CE}"/>
            </c:ext>
          </c:extLst>
        </c:ser>
        <c:dLbls>
          <c:showLegendKey val="0"/>
          <c:showVal val="0"/>
          <c:showCatName val="0"/>
          <c:showSerName val="0"/>
          <c:showPercent val="0"/>
          <c:showBubbleSize val="0"/>
        </c:dLbls>
        <c:marker val="1"/>
        <c:smooth val="0"/>
        <c:axId val="488506952"/>
        <c:axId val="488510560"/>
      </c:lineChart>
      <c:catAx>
        <c:axId val="488506952"/>
        <c:scaling>
          <c:orientation val="minMax"/>
        </c:scaling>
        <c:delete val="0"/>
        <c:axPos val="b"/>
        <c:title>
          <c:tx>
            <c:rich>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fr-FR"/>
                  <a:t>MOIS</a:t>
                </a:r>
              </a:p>
            </c:rich>
          </c:tx>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r-FR"/>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ysClr val="windowText" lastClr="000000"/>
                </a:solidFill>
                <a:latin typeface="+mn-lt"/>
                <a:ea typeface="+mn-ea"/>
                <a:cs typeface="+mn-cs"/>
              </a:defRPr>
            </a:pPr>
            <a:endParaRPr lang="fr-FR"/>
          </a:p>
        </c:txPr>
        <c:crossAx val="488510560"/>
        <c:crosses val="autoZero"/>
        <c:auto val="1"/>
        <c:lblAlgn val="ctr"/>
        <c:lblOffset val="100"/>
        <c:noMultiLvlLbl val="0"/>
      </c:catAx>
      <c:valAx>
        <c:axId val="488510560"/>
        <c:scaling>
          <c:orientation val="minMax"/>
          <c:max val="1.05"/>
          <c:min val="0.75000000000000011"/>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fr-FR"/>
                  <a:t>DISPONIBILITE</a:t>
                </a:r>
                <a:r>
                  <a:rPr lang="fr-FR" baseline="0"/>
                  <a:t> EN %</a:t>
                </a:r>
                <a:endParaRPr lang="fr-FR"/>
              </a:p>
            </c:rich>
          </c:tx>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fr-FR"/>
            </a:p>
          </c:txPr>
        </c:title>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488506952"/>
        <c:crosses val="autoZero"/>
        <c:crossBetween val="between"/>
      </c:valAx>
      <c:spPr>
        <a:noFill/>
        <a:ln>
          <a:noFill/>
        </a:ln>
        <a:effectLst/>
      </c:spPr>
    </c:plotArea>
    <c:legend>
      <c:legendPos val="b"/>
      <c:layout>
        <c:manualLayout>
          <c:xMode val="edge"/>
          <c:yMode val="edge"/>
          <c:x val="0.6717415169358909"/>
          <c:y val="0.94786548035119689"/>
          <c:w val="0.28675036933927311"/>
          <c:h val="4.661036670371183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495575221238937E-3"/>
          <c:y val="2.5096525096525095E-2"/>
          <c:w val="0.98230088495575218"/>
          <c:h val="0.9498069498069498"/>
        </c:manualLayout>
      </c:layout>
      <c:barChart>
        <c:barDir val="col"/>
        <c:grouping val="stacked"/>
        <c:varyColors val="0"/>
        <c:ser>
          <c:idx val="0"/>
          <c:order val="0"/>
          <c:spPr>
            <a:solidFill>
              <a:schemeClr val="accent3"/>
            </a:solidFill>
            <a:ln>
              <a:noFill/>
            </a:ln>
          </c:spPr>
          <c:invertIfNegative val="0"/>
          <c:val>
            <c:numRef>
              <c:f>Sheet1!$A$1:$F$1</c:f>
              <c:numCache>
                <c:formatCode>General</c:formatCode>
                <c:ptCount val="6"/>
                <c:pt idx="0">
                  <c:v>1.5</c:v>
                </c:pt>
                <c:pt idx="1">
                  <c:v>1.5</c:v>
                </c:pt>
                <c:pt idx="2">
                  <c:v>1.5</c:v>
                </c:pt>
                <c:pt idx="3">
                  <c:v>1.5</c:v>
                </c:pt>
                <c:pt idx="4">
                  <c:v>1.5</c:v>
                </c:pt>
                <c:pt idx="5">
                  <c:v>1.5</c:v>
                </c:pt>
              </c:numCache>
            </c:numRef>
          </c:val>
          <c:extLst>
            <c:ext xmlns:c16="http://schemas.microsoft.com/office/drawing/2014/chart" uri="{C3380CC4-5D6E-409C-BE32-E72D297353CC}">
              <c16:uniqueId val="{00000000-20AF-4CFF-ADE5-739C50F43E00}"/>
            </c:ext>
          </c:extLst>
        </c:ser>
        <c:ser>
          <c:idx val="1"/>
          <c:order val="1"/>
          <c:spPr>
            <a:solidFill>
              <a:schemeClr val="accent2"/>
            </a:solidFill>
            <a:ln>
              <a:noFill/>
            </a:ln>
          </c:spPr>
          <c:invertIfNegative val="0"/>
          <c:val>
            <c:numRef>
              <c:f>Sheet1!$A$2:$F$2</c:f>
              <c:numCache>
                <c:formatCode>General</c:formatCode>
                <c:ptCount val="6"/>
                <c:pt idx="0">
                  <c:v>65</c:v>
                </c:pt>
                <c:pt idx="1">
                  <c:v>65</c:v>
                </c:pt>
                <c:pt idx="2">
                  <c:v>67.75</c:v>
                </c:pt>
                <c:pt idx="3">
                  <c:v>67.75</c:v>
                </c:pt>
                <c:pt idx="4">
                  <c:v>67.75</c:v>
                </c:pt>
                <c:pt idx="5">
                  <c:v>67.75</c:v>
                </c:pt>
              </c:numCache>
            </c:numRef>
          </c:val>
          <c:extLst>
            <c:ext xmlns:c16="http://schemas.microsoft.com/office/drawing/2014/chart" uri="{C3380CC4-5D6E-409C-BE32-E72D297353CC}">
              <c16:uniqueId val="{00000001-20AF-4CFF-ADE5-739C50F43E00}"/>
            </c:ext>
          </c:extLst>
        </c:ser>
        <c:ser>
          <c:idx val="2"/>
          <c:order val="2"/>
          <c:spPr>
            <a:solidFill>
              <a:schemeClr val="accent1"/>
            </a:solidFill>
            <a:ln>
              <a:noFill/>
            </a:ln>
          </c:spPr>
          <c:invertIfNegative val="0"/>
          <c:val>
            <c:numRef>
              <c:f>Sheet1!$A$3:$F$3</c:f>
              <c:numCache>
                <c:formatCode>General</c:formatCode>
                <c:ptCount val="6"/>
                <c:pt idx="0">
                  <c:v>35</c:v>
                </c:pt>
                <c:pt idx="1">
                  <c:v>40.832583333333332</c:v>
                </c:pt>
                <c:pt idx="2">
                  <c:v>38.249849844520639</c:v>
                </c:pt>
                <c:pt idx="3">
                  <c:v>42.446474999999992</c:v>
                </c:pt>
                <c:pt idx="4">
                  <c:v>36.434287499999996</c:v>
                </c:pt>
                <c:pt idx="5">
                  <c:v>37.575834999999998</c:v>
                </c:pt>
              </c:numCache>
            </c:numRef>
          </c:val>
          <c:extLst>
            <c:ext xmlns:c16="http://schemas.microsoft.com/office/drawing/2014/chart" uri="{C3380CC4-5D6E-409C-BE32-E72D297353CC}">
              <c16:uniqueId val="{00000002-20AF-4CFF-ADE5-739C50F43E00}"/>
            </c:ext>
          </c:extLst>
        </c:ser>
        <c:dLbls>
          <c:showLegendKey val="0"/>
          <c:showVal val="0"/>
          <c:showCatName val="0"/>
          <c:showSerName val="0"/>
          <c:showPercent val="0"/>
          <c:showBubbleSize val="0"/>
        </c:dLbls>
        <c:gapWidth val="80"/>
        <c:overlap val="100"/>
        <c:axId val="2098123471"/>
        <c:axId val="1"/>
      </c:barChart>
      <c:catAx>
        <c:axId val="209812347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1.69647499999999"/>
          <c:min val="0"/>
        </c:scaling>
        <c:delete val="1"/>
        <c:axPos val="l"/>
        <c:numFmt formatCode="General" sourceLinked="1"/>
        <c:majorTickMark val="out"/>
        <c:minorTickMark val="none"/>
        <c:tickLblPos val="nextTo"/>
        <c:crossAx val="2098123471"/>
        <c:crosses val="min"/>
        <c:crossBetween val="between"/>
      </c:valAx>
    </c:plotArea>
    <c:plotVisOnly val="0"/>
    <c:dispBlanksAs val="gap"/>
    <c:showDLblsOverMax val="1"/>
  </c:chart>
  <c:externalData r:id="rId2">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EC5DF-9E1D-41B3-97B2-555D45B818EA}" type="datetimeFigureOut">
              <a:rPr lang="fr-BE" smtClean="0"/>
              <a:t>31-05-21</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0B350-EE8F-49D2-8797-BC26CF23EA36}" type="slidenum">
              <a:rPr lang="fr-BE" smtClean="0"/>
              <a:t>‹N°›</a:t>
            </a:fld>
            <a:endParaRPr lang="fr-BE"/>
          </a:p>
        </p:txBody>
      </p:sp>
    </p:spTree>
    <p:extLst>
      <p:ext uri="{BB962C8B-B14F-4D97-AF65-F5344CB8AC3E}">
        <p14:creationId xmlns:p14="http://schemas.microsoft.com/office/powerpoint/2010/main" val="876035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ophub.rescoop-wallonie.be/register/be-fr/CH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 on a besoin de coopérateurs pour enforcer les groupes de travail existants et aussi pour mettre en place GT sensibilisation ; celui-ci aura notamment comme objectif de donner de l’information dans les écoles</a:t>
            </a:r>
          </a:p>
          <a:p>
            <a:endParaRPr lang="fr-BE" dirty="0"/>
          </a:p>
        </p:txBody>
      </p:sp>
      <p:sp>
        <p:nvSpPr>
          <p:cNvPr id="4" name="Espace réservé du numéro de diapositive 3"/>
          <p:cNvSpPr>
            <a:spLocks noGrp="1"/>
          </p:cNvSpPr>
          <p:nvPr>
            <p:ph type="sldNum" sz="quarter" idx="5"/>
          </p:nvPr>
        </p:nvSpPr>
        <p:spPr/>
        <p:txBody>
          <a:bodyPr/>
          <a:lstStyle/>
          <a:p>
            <a:fld id="{A2F0B350-EE8F-49D2-8797-BC26CF23EA36}" type="slidenum">
              <a:rPr lang="fr-BE" smtClean="0"/>
              <a:t>10</a:t>
            </a:fld>
            <a:endParaRPr lang="fr-BE"/>
          </a:p>
        </p:txBody>
      </p:sp>
    </p:spTree>
    <p:extLst>
      <p:ext uri="{BB962C8B-B14F-4D97-AF65-F5344CB8AC3E}">
        <p14:creationId xmlns:p14="http://schemas.microsoft.com/office/powerpoint/2010/main" val="206914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Un nouvel appel à l’épargne sera lancé dès que possible, notamment pour permettre aux nouveaux coopérateurs de bénéficier d’un avantage sur leur affiliation chez Cociter.</a:t>
            </a:r>
          </a:p>
          <a:p>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On poursuivra également le développement de l’application « </a:t>
            </a:r>
            <a:r>
              <a:rPr lang="fr-BE" sz="1200" u="sng" kern="1200" dirty="0" err="1">
                <a:solidFill>
                  <a:schemeClr val="tx1"/>
                </a:solidFill>
                <a:effectLst/>
                <a:latin typeface="+mn-lt"/>
                <a:ea typeface="+mn-ea"/>
                <a:cs typeface="+mn-cs"/>
                <a:hlinkClick r:id="rId3"/>
              </a:rPr>
              <a:t>Coophub</a:t>
            </a:r>
            <a:r>
              <a:rPr lang="fr-BE" sz="1200" kern="1200" dirty="0">
                <a:solidFill>
                  <a:schemeClr val="tx1"/>
                </a:solidFill>
                <a:effectLst/>
                <a:latin typeface="+mn-lt"/>
                <a:ea typeface="+mn-ea"/>
                <a:cs typeface="+mn-cs"/>
              </a:rPr>
              <a:t> » pour la gestion des coopérateurs </a:t>
            </a:r>
          </a:p>
          <a:p>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Enfin, la collaboration avec les instances communales va être renforcée, tant à Fernelmont qu’avec celles des communes avoisinantes. </a:t>
            </a:r>
            <a:endParaRPr lang="fr-BE" dirty="0"/>
          </a:p>
        </p:txBody>
      </p:sp>
      <p:sp>
        <p:nvSpPr>
          <p:cNvPr id="4" name="Espace réservé du numéro de diapositive 3"/>
          <p:cNvSpPr>
            <a:spLocks noGrp="1"/>
          </p:cNvSpPr>
          <p:nvPr>
            <p:ph type="sldNum" sz="quarter" idx="5"/>
          </p:nvPr>
        </p:nvSpPr>
        <p:spPr/>
        <p:txBody>
          <a:bodyPr/>
          <a:lstStyle/>
          <a:p>
            <a:fld id="{A2F0B350-EE8F-49D2-8797-BC26CF23EA36}" type="slidenum">
              <a:rPr lang="fr-BE" smtClean="0"/>
              <a:t>11</a:t>
            </a:fld>
            <a:endParaRPr lang="fr-BE"/>
          </a:p>
        </p:txBody>
      </p:sp>
    </p:spTree>
    <p:extLst>
      <p:ext uri="{BB962C8B-B14F-4D97-AF65-F5344CB8AC3E}">
        <p14:creationId xmlns:p14="http://schemas.microsoft.com/office/powerpoint/2010/main" val="153970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a:solidFill>
                  <a:schemeClr val="tx1"/>
                </a:solidFill>
                <a:effectLst/>
                <a:latin typeface="+mn-lt"/>
                <a:ea typeface="+mn-ea"/>
                <a:cs typeface="+mn-cs"/>
              </a:rPr>
              <a:t>Le calcul des dividendes est basé sur la situation des associés présents au 01/01/2020, pour 4 raisons : </a:t>
            </a:r>
          </a:p>
          <a:p>
            <a:r>
              <a:rPr lang="fr-BE" sz="1200" kern="1200" dirty="0">
                <a:solidFill>
                  <a:schemeClr val="tx1"/>
                </a:solidFill>
                <a:effectLst/>
                <a:latin typeface="+mn-lt"/>
                <a:ea typeface="+mn-ea"/>
                <a:cs typeface="+mn-cs"/>
              </a:rPr>
              <a:t>- favoriser les coopérateurs qui sont depuis longtemps dans la coopérative ; </a:t>
            </a:r>
          </a:p>
          <a:p>
            <a:r>
              <a:rPr lang="fr-BE" sz="1200" kern="1200" dirty="0">
                <a:solidFill>
                  <a:schemeClr val="tx1"/>
                </a:solidFill>
                <a:effectLst/>
                <a:latin typeface="+mn-lt"/>
                <a:ea typeface="+mn-ea"/>
                <a:cs typeface="+mn-cs"/>
              </a:rPr>
              <a:t>- accorder un dividende différencié selon la date d’achat des parts est illégal ;</a:t>
            </a:r>
          </a:p>
          <a:p>
            <a:r>
              <a:rPr lang="fr-BE" sz="1200" kern="1200" dirty="0">
                <a:solidFill>
                  <a:schemeClr val="tx1"/>
                </a:solidFill>
                <a:effectLst/>
                <a:latin typeface="+mn-lt"/>
                <a:ea typeface="+mn-ea"/>
                <a:cs typeface="+mn-cs"/>
              </a:rPr>
              <a:t>- nos coopérateurs du début ont eu la faculté d’acheter des parts </a:t>
            </a:r>
            <a:r>
              <a:rPr lang="fr-BE" sz="1200" kern="1200" dirty="0" err="1">
                <a:solidFill>
                  <a:schemeClr val="tx1"/>
                </a:solidFill>
                <a:effectLst/>
                <a:latin typeface="+mn-lt"/>
                <a:ea typeface="+mn-ea"/>
                <a:cs typeface="+mn-cs"/>
              </a:rPr>
              <a:t>tax</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shelter</a:t>
            </a:r>
            <a:r>
              <a:rPr lang="fr-BE" sz="1200" kern="1200" dirty="0">
                <a:solidFill>
                  <a:schemeClr val="tx1"/>
                </a:solidFill>
                <a:effectLst/>
                <a:latin typeface="+mn-lt"/>
                <a:ea typeface="+mn-ea"/>
                <a:cs typeface="+mn-cs"/>
              </a:rPr>
              <a:t> qui offraient un bel avantage fiscal ;</a:t>
            </a:r>
          </a:p>
          <a:p>
            <a:r>
              <a:rPr lang="fr-BE" sz="1200" kern="1200" dirty="0">
                <a:solidFill>
                  <a:schemeClr val="tx1"/>
                </a:solidFill>
                <a:effectLst/>
                <a:latin typeface="+mn-lt"/>
                <a:ea typeface="+mn-ea"/>
                <a:cs typeface="+mn-cs"/>
              </a:rPr>
              <a:t>- nos projets demandent un temps long de mise en œuvre ce qui implique d’attendre une année de plus que si nous accordions directement un dividende à ceux qui se sont inscrits en fin d’année.  (nouvelle disposition des statuts, art. 43)</a:t>
            </a:r>
          </a:p>
          <a:p>
            <a:endParaRPr lang="fr-BE" dirty="0"/>
          </a:p>
          <a:p>
            <a:r>
              <a:rPr lang="fr-BE" dirty="0"/>
              <a:t>Si on ne veut pas de dividende:</a:t>
            </a:r>
          </a:p>
          <a:p>
            <a:r>
              <a:rPr lang="fr-BE" sz="1200" kern="1200" dirty="0">
                <a:solidFill>
                  <a:schemeClr val="tx1"/>
                </a:solidFill>
                <a:effectLst/>
                <a:latin typeface="+mn-lt"/>
                <a:ea typeface="+mn-ea"/>
                <a:cs typeface="+mn-cs"/>
              </a:rPr>
              <a:t>Nous ne pouvons pas faire de distinction entre coopérateur, quand le dividende est décrété par l’AG, un associé peut signifier qu’il ne souhaite pas recevoir ce dividende qui sera alors considéré comme un don après déduction du précompte mobilier. </a:t>
            </a:r>
            <a:endParaRPr lang="fr-BE" dirty="0"/>
          </a:p>
        </p:txBody>
      </p:sp>
      <p:sp>
        <p:nvSpPr>
          <p:cNvPr id="4" name="Espace réservé du numéro de diapositive 3"/>
          <p:cNvSpPr>
            <a:spLocks noGrp="1"/>
          </p:cNvSpPr>
          <p:nvPr>
            <p:ph type="sldNum" sz="quarter" idx="5"/>
          </p:nvPr>
        </p:nvSpPr>
        <p:spPr/>
        <p:txBody>
          <a:bodyPr/>
          <a:lstStyle/>
          <a:p>
            <a:fld id="{A2F0B350-EE8F-49D2-8797-BC26CF23EA36}" type="slidenum">
              <a:rPr lang="fr-BE" smtClean="0"/>
              <a:t>56</a:t>
            </a:fld>
            <a:endParaRPr lang="fr-BE"/>
          </a:p>
        </p:txBody>
      </p:sp>
    </p:spTree>
    <p:extLst>
      <p:ext uri="{BB962C8B-B14F-4D97-AF65-F5344CB8AC3E}">
        <p14:creationId xmlns:p14="http://schemas.microsoft.com/office/powerpoint/2010/main" val="334074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0" dirty="0">
                <a:latin typeface="72 Light" panose="020B0303030000000003" pitchFamily="34" charset="0"/>
                <a:cs typeface="72 Light" panose="020B0303030000000003" pitchFamily="34" charset="0"/>
              </a:rPr>
              <a:t>« Lorsque l'assemblée est appelée à se prononcer sur une modification des statuts, sur le règlement d'ordre intérieur, sur la dissolution de la société ou sur l’affectation des résultats, elle ne peut valablement délibérer que si cet objet a été spécialement indiqué dans la convocation et si ceux qui assistent à l'assemblée représentent la moitié au moins des parts sociales existantes disposant du droit de vote. »</a:t>
            </a:r>
          </a:p>
          <a:p>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0" dirty="0">
                <a:latin typeface="72 Light" panose="020B0303030000000003" pitchFamily="34" charset="0"/>
                <a:cs typeface="72 Light" panose="020B0303030000000003" pitchFamily="34" charset="0"/>
              </a:rPr>
              <a:t>« Si l'assemblée ne réunit pas cette dernière condition, une nouvelle assemblée est convoquée avec le même ordre du jour. En ce cas, l'assemblée délibérera valablement quel que soit le nombre de parts représentées. »</a:t>
            </a:r>
          </a:p>
          <a:p>
            <a:endParaRPr lang="fr-BE" dirty="0"/>
          </a:p>
        </p:txBody>
      </p:sp>
      <p:sp>
        <p:nvSpPr>
          <p:cNvPr id="4" name="Espace réservé du numéro de diapositive 3"/>
          <p:cNvSpPr>
            <a:spLocks noGrp="1"/>
          </p:cNvSpPr>
          <p:nvPr>
            <p:ph type="sldNum" sz="quarter" idx="5"/>
          </p:nvPr>
        </p:nvSpPr>
        <p:spPr/>
        <p:txBody>
          <a:bodyPr/>
          <a:lstStyle/>
          <a:p>
            <a:fld id="{7A98E7B9-FAFD-4838-A2C0-5264BC5DCA5D}" type="slidenum">
              <a:rPr lang="fr-BE" smtClean="0"/>
              <a:t>58</a:t>
            </a:fld>
            <a:endParaRPr lang="fr-BE"/>
          </a:p>
        </p:txBody>
      </p:sp>
    </p:spTree>
    <p:extLst>
      <p:ext uri="{BB962C8B-B14F-4D97-AF65-F5344CB8AC3E}">
        <p14:creationId xmlns:p14="http://schemas.microsoft.com/office/powerpoint/2010/main" val="373290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CA07A-159B-4AB2-A1C6-2D1B889303F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7A132AD7-7562-4F1C-B81D-E57D6D4E1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DC41787D-C555-4DA3-BC84-EFFA2B0DD83E}"/>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813DC4FD-AEE5-4CC5-8280-42215DEF21C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74B4956-005F-4C7D-9B93-4C2C9E72325A}"/>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12764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1281C-EF60-4039-AE41-FF53F7DA5E82}"/>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17E7F6E-7413-48D1-A47E-5864C8F6E57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C692C0E-3784-4163-BA97-904B9CA54176}"/>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7ABDB8C6-C479-4580-8821-D8FDF39DD1A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E2A10D1-5AC8-429D-8B90-1E1AB710DC93}"/>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160117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D8037D7-58C4-4628-80D4-CA67FABEFC13}"/>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785E3CDB-C504-4C8F-9F80-CA0D47972E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5255DF6-B327-4E18-8D41-A8EDF27E0E0C}"/>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89EB495D-9D7B-44F2-AE6E-2F6EE8D08B8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04A18B0-03D4-4673-9712-AA40C3CB0F3B}"/>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311655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688E6-E468-4581-ABC7-B16040549E58}"/>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2951D008-C19B-4CC6-891D-D6F8B325DDB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F4C90356-511C-4B55-AF8F-630273FF6064}"/>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7BD5B95B-9B6B-41EA-BE83-1A802C3641D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356C098-5205-4473-B5A8-BEC706F4568A}"/>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107433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08D72-850B-47F2-9356-04C64FE5D79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4487AB9C-021E-4D2B-B197-8395EF5C39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63A9225-CE8A-46D2-A3F8-77FEC3EA8A44}"/>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0C7D649C-A5CE-4F99-AD49-A160E41C8C4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652EB13-C0F1-48FA-90B6-A689B7A5B057}"/>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107808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79BE98-0CCD-4F81-B79B-EE86C825DD9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BC80AB6-15D3-43D1-8097-67C2BBDE4FB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251EC7BA-904A-4A16-B8EE-C0531F98082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28927234-3A10-447E-A230-8D8D36715E4E}"/>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6" name="Espace réservé du pied de page 5">
            <a:extLst>
              <a:ext uri="{FF2B5EF4-FFF2-40B4-BE49-F238E27FC236}">
                <a16:creationId xmlns:a16="http://schemas.microsoft.com/office/drawing/2014/main" id="{2C6C87C2-C26F-45A2-9D77-9E7A4EF6FC0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66352C98-8A68-4C32-825D-4EF11F48FFCC}"/>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382034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93F42-1B46-4610-85F6-D5DB09F7FD18}"/>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60F8CC8F-5909-4702-8CF8-B844B15AB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07C91F2-A001-49C4-BC3D-9EEF82469FB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AC5B5DA-3173-4E0F-B7C8-26A7555092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0956C5-E968-4489-B3C4-0B563BB8D2B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13DF3F13-57FE-48DA-985E-E73899479A2B}"/>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8" name="Espace réservé du pied de page 7">
            <a:extLst>
              <a:ext uri="{FF2B5EF4-FFF2-40B4-BE49-F238E27FC236}">
                <a16:creationId xmlns:a16="http://schemas.microsoft.com/office/drawing/2014/main" id="{3CEF50B5-5303-40BD-8D40-1ABFF2D8C4B0}"/>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D6A18541-5537-42CB-B0F6-5E3BAE51E31E}"/>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86740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841E1-9D08-49CC-B8DB-70E80DB9D1A6}"/>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4FA6389F-2BFF-4D63-B8A8-F79A92EBB2FB}"/>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4" name="Espace réservé du pied de page 3">
            <a:extLst>
              <a:ext uri="{FF2B5EF4-FFF2-40B4-BE49-F238E27FC236}">
                <a16:creationId xmlns:a16="http://schemas.microsoft.com/office/drawing/2014/main" id="{B2A885E4-0BAA-4609-BCCD-D742D6EE45C4}"/>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B4CE0258-2951-4AAD-8694-5AF99575FB55}"/>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395936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2813F15-8041-4000-BFA4-87E80FE2E561}"/>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3" name="Espace réservé du pied de page 2">
            <a:extLst>
              <a:ext uri="{FF2B5EF4-FFF2-40B4-BE49-F238E27FC236}">
                <a16:creationId xmlns:a16="http://schemas.microsoft.com/office/drawing/2014/main" id="{1AC8F949-5F3F-4743-955D-275ECE7031D8}"/>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44803994-8228-482E-9C70-53EE3F82032D}"/>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247403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F8F0F-AF43-4EFA-9301-BFA9A181243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10ACD825-783B-4ABB-BB05-D796A2A746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15D226C8-6079-4903-B336-FDEB3E9CB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B1DBC5-8C25-4D62-B33F-6A9463FC0F77}"/>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6" name="Espace réservé du pied de page 5">
            <a:extLst>
              <a:ext uri="{FF2B5EF4-FFF2-40B4-BE49-F238E27FC236}">
                <a16:creationId xmlns:a16="http://schemas.microsoft.com/office/drawing/2014/main" id="{0AE4140B-C8BF-4EBC-A225-37B4A4CDBE7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9600AB2-FCA1-4726-9FD2-A88E26EC8817}"/>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112821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C8D0C-0A0C-4BB3-AF83-81297ED9EAF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51573231-C858-4CE6-B2AE-47B1385F5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88F49FEE-B660-4CDB-8B65-5003B70B2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3CA611F-8158-4092-9EB2-8FCCC7BD8BB7}"/>
              </a:ext>
            </a:extLst>
          </p:cNvPr>
          <p:cNvSpPr>
            <a:spLocks noGrp="1"/>
          </p:cNvSpPr>
          <p:nvPr>
            <p:ph type="dt" sz="half" idx="10"/>
          </p:nvPr>
        </p:nvSpPr>
        <p:spPr/>
        <p:txBody>
          <a:bodyPr/>
          <a:lstStyle/>
          <a:p>
            <a:fld id="{CB20A81B-29C9-4CC2-8566-09B79CE939B9}" type="datetimeFigureOut">
              <a:rPr lang="fr-BE" smtClean="0"/>
              <a:t>31-05-21</a:t>
            </a:fld>
            <a:endParaRPr lang="fr-BE"/>
          </a:p>
        </p:txBody>
      </p:sp>
      <p:sp>
        <p:nvSpPr>
          <p:cNvPr id="6" name="Espace réservé du pied de page 5">
            <a:extLst>
              <a:ext uri="{FF2B5EF4-FFF2-40B4-BE49-F238E27FC236}">
                <a16:creationId xmlns:a16="http://schemas.microsoft.com/office/drawing/2014/main" id="{FE83AB85-5DFB-4664-98DE-4C7C8A6D80A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A57349E-6F20-4AD6-AA85-DA1713B59F79}"/>
              </a:ext>
            </a:extLst>
          </p:cNvPr>
          <p:cNvSpPr>
            <a:spLocks noGrp="1"/>
          </p:cNvSpPr>
          <p:nvPr>
            <p:ph type="sldNum" sz="quarter" idx="12"/>
          </p:nvPr>
        </p:nvSpPr>
        <p:spPr/>
        <p:txBody>
          <a:bodyPr/>
          <a:lstStyle/>
          <a:p>
            <a:fld id="{70177C09-56F7-49FC-9BD0-B53DBA90ED3C}" type="slidenum">
              <a:rPr lang="fr-BE" smtClean="0"/>
              <a:t>‹N°›</a:t>
            </a:fld>
            <a:endParaRPr lang="fr-BE"/>
          </a:p>
        </p:txBody>
      </p:sp>
    </p:spTree>
    <p:extLst>
      <p:ext uri="{BB962C8B-B14F-4D97-AF65-F5344CB8AC3E}">
        <p14:creationId xmlns:p14="http://schemas.microsoft.com/office/powerpoint/2010/main" val="418823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C2FA2A2-AD79-45C2-AE7E-2E83C674AA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9340FD21-259E-4B46-B2E4-5C498AF5F4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1B1D0CC-1DF1-4C59-828C-892081292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0A81B-29C9-4CC2-8566-09B79CE939B9}" type="datetimeFigureOut">
              <a:rPr lang="fr-BE" smtClean="0"/>
              <a:t>31-05-21</a:t>
            </a:fld>
            <a:endParaRPr lang="fr-BE"/>
          </a:p>
        </p:txBody>
      </p:sp>
      <p:sp>
        <p:nvSpPr>
          <p:cNvPr id="5" name="Espace réservé du pied de page 4">
            <a:extLst>
              <a:ext uri="{FF2B5EF4-FFF2-40B4-BE49-F238E27FC236}">
                <a16:creationId xmlns:a16="http://schemas.microsoft.com/office/drawing/2014/main" id="{D7A50CEE-251E-4A17-B2E5-61045AEAF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A7A1A56D-8FFF-4EA6-880F-769E31CCC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77C09-56F7-49FC-9BD0-B53DBA90ED3C}" type="slidenum">
              <a:rPr lang="fr-BE" smtClean="0"/>
              <a:t>‹N°›</a:t>
            </a:fld>
            <a:endParaRPr lang="fr-BE"/>
          </a:p>
        </p:txBody>
      </p:sp>
    </p:spTree>
    <p:extLst>
      <p:ext uri="{BB962C8B-B14F-4D97-AF65-F5344CB8AC3E}">
        <p14:creationId xmlns:p14="http://schemas.microsoft.com/office/powerpoint/2010/main" val="294486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3.tiff"/><Relationship Id="rId7" Type="http://schemas.openxmlformats.org/officeDocument/2006/relationships/image" Target="../media/image30.svg"/><Relationship Id="rId12" Type="http://schemas.openxmlformats.org/officeDocument/2006/relationships/image" Target="../media/image35.svg"/><Relationship Id="rId2" Type="http://schemas.openxmlformats.org/officeDocument/2006/relationships/notesSlide" Target="../notesSlides/notesSlide1.xml"/><Relationship Id="rId16" Type="http://schemas.openxmlformats.org/officeDocument/2006/relationships/image" Target="../media/image39.sv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sv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jpg"/><Relationship Id="rId7" Type="http://schemas.openxmlformats.org/officeDocument/2006/relationships/image" Target="../media/image45.svg"/><Relationship Id="rId2" Type="http://schemas.openxmlformats.org/officeDocument/2006/relationships/image" Target="../media/image43.jfif"/><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3.tiff"/><Relationship Id="rId5" Type="http://schemas.openxmlformats.org/officeDocument/2006/relationships/image" Target="../media/image18.jpg"/><Relationship Id="rId10" Type="http://schemas.openxmlformats.org/officeDocument/2006/relationships/image" Target="../media/image48.svg"/><Relationship Id="rId4" Type="http://schemas.openxmlformats.org/officeDocument/2006/relationships/image" Target="../media/image17.jpg"/><Relationship Id="rId9"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3.jfif"/><Relationship Id="rId7" Type="http://schemas.openxmlformats.org/officeDocument/2006/relationships/image" Target="../media/image48.sv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50.svg"/><Relationship Id="rId10" Type="http://schemas.openxmlformats.org/officeDocument/2006/relationships/image" Target="../media/image3.tiff"/><Relationship Id="rId4" Type="http://schemas.openxmlformats.org/officeDocument/2006/relationships/image" Target="../media/image49.png"/><Relationship Id="rId9" Type="http://schemas.openxmlformats.org/officeDocument/2006/relationships/image" Target="../media/image52.svg"/></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1.wdp"/><Relationship Id="rId18" Type="http://schemas.openxmlformats.org/officeDocument/2006/relationships/image" Target="../media/image3.tiff"/><Relationship Id="rId3" Type="http://schemas.openxmlformats.org/officeDocument/2006/relationships/image" Target="../media/image16.jpg"/><Relationship Id="rId7" Type="http://schemas.openxmlformats.org/officeDocument/2006/relationships/image" Target="../media/image54.svg"/><Relationship Id="rId12" Type="http://schemas.openxmlformats.org/officeDocument/2006/relationships/image" Target="../media/image55.png"/><Relationship Id="rId17" Type="http://schemas.openxmlformats.org/officeDocument/2006/relationships/image" Target="../media/image48.svg"/><Relationship Id="rId2" Type="http://schemas.openxmlformats.org/officeDocument/2006/relationships/image" Target="../media/image19.jpg"/><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30.svg"/><Relationship Id="rId5" Type="http://schemas.openxmlformats.org/officeDocument/2006/relationships/image" Target="../media/image53.jfif"/><Relationship Id="rId15" Type="http://schemas.openxmlformats.org/officeDocument/2006/relationships/image" Target="../media/image52.svg"/><Relationship Id="rId10" Type="http://schemas.openxmlformats.org/officeDocument/2006/relationships/image" Target="../media/image29.png"/><Relationship Id="rId4" Type="http://schemas.openxmlformats.org/officeDocument/2006/relationships/image" Target="../media/image43.jfif"/><Relationship Id="rId9" Type="http://schemas.openxmlformats.org/officeDocument/2006/relationships/image" Target="../media/image28.sv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3.tiff"/><Relationship Id="rId3" Type="http://schemas.openxmlformats.org/officeDocument/2006/relationships/image" Target="../media/image19.jpg"/><Relationship Id="rId7" Type="http://schemas.openxmlformats.org/officeDocument/2006/relationships/image" Target="../media/image31.png"/><Relationship Id="rId12" Type="http://schemas.openxmlformats.org/officeDocument/2006/relationships/image" Target="../media/image30.sv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29.png"/><Relationship Id="rId5" Type="http://schemas.openxmlformats.org/officeDocument/2006/relationships/image" Target="../media/image56.png"/><Relationship Id="rId10" Type="http://schemas.openxmlformats.org/officeDocument/2006/relationships/image" Target="../media/image28.svg"/><Relationship Id="rId4" Type="http://schemas.openxmlformats.org/officeDocument/2006/relationships/image" Target="../media/image46.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4.png"/><Relationship Id="rId7" Type="http://schemas.openxmlformats.org/officeDocument/2006/relationships/image" Target="../media/image28.sv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tiff"/><Relationship Id="rId5" Type="http://schemas.openxmlformats.org/officeDocument/2006/relationships/image" Target="../media/image19.jpg"/><Relationship Id="rId10" Type="http://schemas.openxmlformats.org/officeDocument/2006/relationships/image" Target="../media/image16.jpg"/><Relationship Id="rId4" Type="http://schemas.openxmlformats.org/officeDocument/2006/relationships/image" Target="../media/image59.svg"/><Relationship Id="rId9" Type="http://schemas.openxmlformats.org/officeDocument/2006/relationships/image" Target="../media/image30.svg"/></Relationships>
</file>

<file path=ppt/slides/_rels/slide2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tiff"/><Relationship Id="rId3" Type="http://schemas.openxmlformats.org/officeDocument/2006/relationships/image" Target="../media/image18.jpg"/><Relationship Id="rId7" Type="http://schemas.openxmlformats.org/officeDocument/2006/relationships/image" Target="../media/image29.png"/><Relationship Id="rId12" Type="http://schemas.microsoft.com/office/2007/relationships/hdphoto" Target="../media/hdphoto1.wdp"/><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28.svg"/><Relationship Id="rId11" Type="http://schemas.openxmlformats.org/officeDocument/2006/relationships/image" Target="../media/image55.png"/><Relationship Id="rId5" Type="http://schemas.openxmlformats.org/officeDocument/2006/relationships/image" Target="../media/image27.png"/><Relationship Id="rId10"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image" Target="../media/image47.png"/><Relationship Id="rId7" Type="http://schemas.openxmlformats.org/officeDocument/2006/relationships/image" Target="../media/image64.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8.svg"/></Relationships>
</file>

<file path=ppt/slides/_rels/slide3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image" Target="../media/image3.tiff"/><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chart" Target="../charts/chart3.xml"/><Relationship Id="rId5" Type="http://schemas.openxmlformats.org/officeDocument/2006/relationships/tags" Target="../tags/tag5.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chart" Target="../charts/chart1.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chart" Target="../charts/chart2.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s>
</file>

<file path=ppt/slides/_rels/slide33.xml.rels><?xml version="1.0" encoding="UTF-8" standalone="yes"?>
<Relationships xmlns="http://schemas.openxmlformats.org/package/2006/relationships"><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tags" Target="../tags/tag79.xml"/><Relationship Id="rId39" Type="http://schemas.openxmlformats.org/officeDocument/2006/relationships/tags" Target="../tags/tag92.xml"/><Relationship Id="rId21" Type="http://schemas.openxmlformats.org/officeDocument/2006/relationships/tags" Target="../tags/tag74.xml"/><Relationship Id="rId34" Type="http://schemas.openxmlformats.org/officeDocument/2006/relationships/tags" Target="../tags/tag87.xml"/><Relationship Id="rId42" Type="http://schemas.openxmlformats.org/officeDocument/2006/relationships/tags" Target="../tags/tag95.xml"/><Relationship Id="rId47" Type="http://schemas.openxmlformats.org/officeDocument/2006/relationships/tags" Target="../tags/tag100.xml"/><Relationship Id="rId50" Type="http://schemas.openxmlformats.org/officeDocument/2006/relationships/tags" Target="../tags/tag103.xml"/><Relationship Id="rId55" Type="http://schemas.openxmlformats.org/officeDocument/2006/relationships/image" Target="../media/image3.tiff"/><Relationship Id="rId7" Type="http://schemas.openxmlformats.org/officeDocument/2006/relationships/tags" Target="../tags/tag60.xml"/><Relationship Id="rId2" Type="http://schemas.openxmlformats.org/officeDocument/2006/relationships/tags" Target="../tags/tag55.xml"/><Relationship Id="rId16" Type="http://schemas.openxmlformats.org/officeDocument/2006/relationships/tags" Target="../tags/tag69.xml"/><Relationship Id="rId29" Type="http://schemas.openxmlformats.org/officeDocument/2006/relationships/tags" Target="../tags/tag82.xml"/><Relationship Id="rId11" Type="http://schemas.openxmlformats.org/officeDocument/2006/relationships/tags" Target="../tags/tag64.xml"/><Relationship Id="rId24" Type="http://schemas.openxmlformats.org/officeDocument/2006/relationships/tags" Target="../tags/tag77.xml"/><Relationship Id="rId32" Type="http://schemas.openxmlformats.org/officeDocument/2006/relationships/tags" Target="../tags/tag85.xml"/><Relationship Id="rId37" Type="http://schemas.openxmlformats.org/officeDocument/2006/relationships/tags" Target="../tags/tag90.xml"/><Relationship Id="rId40" Type="http://schemas.openxmlformats.org/officeDocument/2006/relationships/tags" Target="../tags/tag93.xml"/><Relationship Id="rId45" Type="http://schemas.openxmlformats.org/officeDocument/2006/relationships/tags" Target="../tags/tag98.xml"/><Relationship Id="rId53" Type="http://schemas.openxmlformats.org/officeDocument/2006/relationships/tags" Target="../tags/tag106.xml"/><Relationship Id="rId5" Type="http://schemas.openxmlformats.org/officeDocument/2006/relationships/tags" Target="../tags/tag58.xml"/><Relationship Id="rId19" Type="http://schemas.openxmlformats.org/officeDocument/2006/relationships/tags" Target="../tags/tag72.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 Id="rId27" Type="http://schemas.openxmlformats.org/officeDocument/2006/relationships/tags" Target="../tags/tag80.xml"/><Relationship Id="rId30" Type="http://schemas.openxmlformats.org/officeDocument/2006/relationships/tags" Target="../tags/tag83.xml"/><Relationship Id="rId35" Type="http://schemas.openxmlformats.org/officeDocument/2006/relationships/tags" Target="../tags/tag88.xml"/><Relationship Id="rId43" Type="http://schemas.openxmlformats.org/officeDocument/2006/relationships/tags" Target="../tags/tag96.xml"/><Relationship Id="rId48" Type="http://schemas.openxmlformats.org/officeDocument/2006/relationships/tags" Target="../tags/tag101.xml"/><Relationship Id="rId56" Type="http://schemas.openxmlformats.org/officeDocument/2006/relationships/chart" Target="../charts/chart4.xml"/><Relationship Id="rId8" Type="http://schemas.openxmlformats.org/officeDocument/2006/relationships/tags" Target="../tags/tag61.xml"/><Relationship Id="rId51" Type="http://schemas.openxmlformats.org/officeDocument/2006/relationships/tags" Target="../tags/tag104.xml"/><Relationship Id="rId3" Type="http://schemas.openxmlformats.org/officeDocument/2006/relationships/tags" Target="../tags/tag56.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tags" Target="../tags/tag78.xml"/><Relationship Id="rId33" Type="http://schemas.openxmlformats.org/officeDocument/2006/relationships/tags" Target="../tags/tag86.xml"/><Relationship Id="rId38" Type="http://schemas.openxmlformats.org/officeDocument/2006/relationships/tags" Target="../tags/tag91.xml"/><Relationship Id="rId46" Type="http://schemas.openxmlformats.org/officeDocument/2006/relationships/tags" Target="../tags/tag99.xml"/><Relationship Id="rId20" Type="http://schemas.openxmlformats.org/officeDocument/2006/relationships/tags" Target="../tags/tag73.xml"/><Relationship Id="rId41" Type="http://schemas.openxmlformats.org/officeDocument/2006/relationships/tags" Target="../tags/tag94.xml"/><Relationship Id="rId54"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tags" Target="../tags/tag59.xml"/><Relationship Id="rId15" Type="http://schemas.openxmlformats.org/officeDocument/2006/relationships/tags" Target="../tags/tag68.xml"/><Relationship Id="rId23" Type="http://schemas.openxmlformats.org/officeDocument/2006/relationships/tags" Target="../tags/tag76.xml"/><Relationship Id="rId28" Type="http://schemas.openxmlformats.org/officeDocument/2006/relationships/tags" Target="../tags/tag81.xml"/><Relationship Id="rId36" Type="http://schemas.openxmlformats.org/officeDocument/2006/relationships/tags" Target="../tags/tag89.xml"/><Relationship Id="rId49" Type="http://schemas.openxmlformats.org/officeDocument/2006/relationships/tags" Target="../tags/tag102.xml"/><Relationship Id="rId57" Type="http://schemas.openxmlformats.org/officeDocument/2006/relationships/chart" Target="../charts/chart5.xml"/><Relationship Id="rId10" Type="http://schemas.openxmlformats.org/officeDocument/2006/relationships/tags" Target="../tags/tag63.xml"/><Relationship Id="rId31" Type="http://schemas.openxmlformats.org/officeDocument/2006/relationships/tags" Target="../tags/tag84.xml"/><Relationship Id="rId44" Type="http://schemas.openxmlformats.org/officeDocument/2006/relationships/tags" Target="../tags/tag97.xml"/><Relationship Id="rId52" Type="http://schemas.openxmlformats.org/officeDocument/2006/relationships/tags" Target="../tags/tag105.xml"/></Relationships>
</file>

<file path=ppt/slides/_rels/slide34.xml.rels><?xml version="1.0" encoding="UTF-8" standalone="yes"?>
<Relationships xmlns="http://schemas.openxmlformats.org/package/2006/relationships"><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3" Type="http://schemas.openxmlformats.org/officeDocument/2006/relationships/tags" Target="../tags/tag109.xml"/><Relationship Id="rId21" Type="http://schemas.openxmlformats.org/officeDocument/2006/relationships/tags" Target="../tags/tag127.xml"/><Relationship Id="rId34" Type="http://schemas.openxmlformats.org/officeDocument/2006/relationships/chart" Target="../charts/chart6.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image" Target="../media/image3.tiff"/><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tags" Target="../tags/tag126.xml"/><Relationship Id="rId29" Type="http://schemas.openxmlformats.org/officeDocument/2006/relationships/tags" Target="../tags/tag135.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slideLayout" Target="../slideLayouts/slideLayout2.xml"/><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10" Type="http://schemas.openxmlformats.org/officeDocument/2006/relationships/tags" Target="../tags/tag116.xml"/><Relationship Id="rId19" Type="http://schemas.openxmlformats.org/officeDocument/2006/relationships/tags" Target="../tags/tag125.xml"/><Relationship Id="rId31" Type="http://schemas.openxmlformats.org/officeDocument/2006/relationships/tags" Target="../tags/tag137.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tags" Target="../tags/tag136.xml"/><Relationship Id="rId8" Type="http://schemas.openxmlformats.org/officeDocument/2006/relationships/tags" Target="../tags/tag114.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9" Type="http://schemas.openxmlformats.org/officeDocument/2006/relationships/tags" Target="../tags/tag176.xml"/><Relationship Id="rId21" Type="http://schemas.openxmlformats.org/officeDocument/2006/relationships/tags" Target="../tags/tag158.xml"/><Relationship Id="rId34" Type="http://schemas.openxmlformats.org/officeDocument/2006/relationships/tags" Target="../tags/tag171.xml"/><Relationship Id="rId42" Type="http://schemas.openxmlformats.org/officeDocument/2006/relationships/slideLayout" Target="../slideLayouts/slideLayout2.xml"/><Relationship Id="rId7" Type="http://schemas.openxmlformats.org/officeDocument/2006/relationships/tags" Target="../tags/tag144.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tags" Target="../tags/tag166.xml"/><Relationship Id="rId41" Type="http://schemas.openxmlformats.org/officeDocument/2006/relationships/tags" Target="../tags/tag178.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tags" Target="../tags/tag169.xml"/><Relationship Id="rId37" Type="http://schemas.openxmlformats.org/officeDocument/2006/relationships/tags" Target="../tags/tag174.xml"/><Relationship Id="rId40" Type="http://schemas.openxmlformats.org/officeDocument/2006/relationships/tags" Target="../tags/tag177.xml"/><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36" Type="http://schemas.openxmlformats.org/officeDocument/2006/relationships/tags" Target="../tags/tag173.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tags" Target="../tags/tag168.xml"/><Relationship Id="rId44" Type="http://schemas.openxmlformats.org/officeDocument/2006/relationships/chart" Target="../charts/chart9.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tags" Target="../tags/tag167.xml"/><Relationship Id="rId35" Type="http://schemas.openxmlformats.org/officeDocument/2006/relationships/tags" Target="../tags/tag172.xml"/><Relationship Id="rId43" Type="http://schemas.openxmlformats.org/officeDocument/2006/relationships/image" Target="../media/image3.tiff"/><Relationship Id="rId8" Type="http://schemas.openxmlformats.org/officeDocument/2006/relationships/tags" Target="../tags/tag145.xml"/><Relationship Id="rId3" Type="http://schemas.openxmlformats.org/officeDocument/2006/relationships/tags" Target="../tags/tag140.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tags" Target="../tags/tag170.xml"/><Relationship Id="rId38" Type="http://schemas.openxmlformats.org/officeDocument/2006/relationships/tags" Target="../tags/tag175.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4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8.svg"/></Relationships>
</file>

<file path=ppt/slides/_rels/slide5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8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6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hyperlink" Target="mailto:bastien.v@champsdenergie.be" TargetMode="External"/><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8.svg"/></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www.facebook.com/champsdenergie" TargetMode="External"/><Relationship Id="rId13" Type="http://schemas.openxmlformats.org/officeDocument/2006/relationships/image" Target="../media/image96.png"/><Relationship Id="rId3" Type="http://schemas.openxmlformats.org/officeDocument/2006/relationships/image" Target="../media/image89.svg"/><Relationship Id="rId7" Type="http://schemas.openxmlformats.org/officeDocument/2006/relationships/image" Target="../media/image92.png"/><Relationship Id="rId12" Type="http://schemas.openxmlformats.org/officeDocument/2006/relationships/hyperlink" Target="https://www.youtube.com/channel/UCVDOYa1xTKRqI_hIGZ1Ipyg/featured" TargetMode="External"/><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hyperlink" Target="https://www.linkedin.com/company/champs-d%27energie" TargetMode="External"/><Relationship Id="rId11" Type="http://schemas.openxmlformats.org/officeDocument/2006/relationships/image" Target="../media/image95.svg"/><Relationship Id="rId5" Type="http://schemas.openxmlformats.org/officeDocument/2006/relationships/image" Target="../media/image91.svg"/><Relationship Id="rId10" Type="http://schemas.openxmlformats.org/officeDocument/2006/relationships/image" Target="../media/image94.png"/><Relationship Id="rId4" Type="http://schemas.openxmlformats.org/officeDocument/2006/relationships/image" Target="../media/image90.png"/><Relationship Id="rId9" Type="http://schemas.openxmlformats.org/officeDocument/2006/relationships/image" Target="../media/image93.jpeg"/><Relationship Id="rId14" Type="http://schemas.openxmlformats.org/officeDocument/2006/relationships/image" Target="../media/image3.tiff"/></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image" Target="../media/image3.tiff"/><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3.tiff"/><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20.jpe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91785"/>
            <a:ext cx="12192000" cy="674429"/>
          </a:xfrm>
          <a:prstGeom prst="rect">
            <a:avLst/>
          </a:prstGeom>
          <a:solidFill>
            <a:srgbClr val="36743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latin typeface="72 Light" panose="020B0303030000000003" pitchFamily="34" charset="0"/>
                <a:cs typeface="72 Light" panose="020B0303030000000003" pitchFamily="34" charset="0"/>
              </a:rPr>
              <a:t>AG ordinaire du 31 mai 2021</a:t>
            </a:r>
            <a:endParaRPr lang="fr-BE" sz="2800" b="1" dirty="0">
              <a:solidFill>
                <a:schemeClr val="bg1"/>
              </a:solidFill>
              <a:latin typeface="72 Light" panose="020B0303030000000003" pitchFamily="34" charset="0"/>
              <a:cs typeface="72 Light" panose="020B0303030000000003" pitchFamily="34" charset="0"/>
            </a:endParaRPr>
          </a:p>
        </p:txBody>
      </p:sp>
      <p:pic>
        <p:nvPicPr>
          <p:cNvPr id="7" name="Image 6">
            <a:extLst>
              <a:ext uri="{FF2B5EF4-FFF2-40B4-BE49-F238E27FC236}">
                <a16:creationId xmlns:a16="http://schemas.microsoft.com/office/drawing/2014/main" id="{6B16D698-19BE-40A4-8A82-3E19CC13C7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4683"/>
            <a:ext cx="12192000" cy="2215916"/>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0C7EAA27-1B05-424F-A5E4-72B74079D822}"/>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t="64535" b="2793"/>
          <a:stretch/>
        </p:blipFill>
        <p:spPr>
          <a:xfrm>
            <a:off x="0" y="4849791"/>
            <a:ext cx="12192000" cy="2019783"/>
          </a:xfrm>
          <a:prstGeom prst="rect">
            <a:avLst/>
          </a:prstGeom>
        </p:spPr>
      </p:pic>
    </p:spTree>
    <p:extLst>
      <p:ext uri="{BB962C8B-B14F-4D97-AF65-F5344CB8AC3E}">
        <p14:creationId xmlns:p14="http://schemas.microsoft.com/office/powerpoint/2010/main" val="2691426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FR" sz="2400" b="1" dirty="0">
                <a:latin typeface="72 Light" panose="020B0303030000000003" pitchFamily="34" charset="0"/>
                <a:cs typeface="72 Light" panose="020B0303030000000003" pitchFamily="34" charset="0"/>
              </a:rPr>
              <a:t>RAPPORT D’ACTIVITÉ 2020 – </a:t>
            </a:r>
            <a:r>
              <a:rPr lang="fr-BE" sz="2400" b="1" dirty="0">
                <a:latin typeface="72 Light" panose="020B0303030000000003" pitchFamily="34" charset="0"/>
                <a:cs typeface="72 Light" panose="020B0303030000000003" pitchFamily="34" charset="0"/>
              </a:rPr>
              <a:t>BESOINS EN FORCES VIVES…</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7" name="Image 6">
            <a:extLst>
              <a:ext uri="{FF2B5EF4-FFF2-40B4-BE49-F238E27FC236}">
                <a16:creationId xmlns:a16="http://schemas.microsoft.com/office/drawing/2014/main" id="{8FFDCC2E-467D-495D-A0BF-3B58860877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8" name="Rectangle : coins arrondis 7">
            <a:extLst>
              <a:ext uri="{FF2B5EF4-FFF2-40B4-BE49-F238E27FC236}">
                <a16:creationId xmlns:a16="http://schemas.microsoft.com/office/drawing/2014/main" id="{FDC1CFD8-DC8A-451C-918C-4AECEDEDFDA4}"/>
              </a:ext>
            </a:extLst>
          </p:cNvPr>
          <p:cNvSpPr/>
          <p:nvPr/>
        </p:nvSpPr>
        <p:spPr>
          <a:xfrm>
            <a:off x="8283568" y="2347413"/>
            <a:ext cx="1850323" cy="2362300"/>
          </a:xfrm>
          <a:prstGeom prst="roundRect">
            <a:avLst/>
          </a:prstGeom>
          <a:noFill/>
          <a:ln w="28575">
            <a:solidFill>
              <a:srgbClr val="2578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9" name="Graphique 8" descr="Utilisateurs">
            <a:extLst>
              <a:ext uri="{FF2B5EF4-FFF2-40B4-BE49-F238E27FC236}">
                <a16:creationId xmlns:a16="http://schemas.microsoft.com/office/drawing/2014/main" id="{D8D959B2-E484-410D-B971-E9D02EF72E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9381" y="2286588"/>
            <a:ext cx="1258703" cy="1258703"/>
          </a:xfrm>
          <a:prstGeom prst="rect">
            <a:avLst/>
          </a:prstGeom>
        </p:spPr>
      </p:pic>
      <p:pic>
        <p:nvPicPr>
          <p:cNvPr id="10" name="Graphique 9" descr="Point d’interrogation">
            <a:extLst>
              <a:ext uri="{FF2B5EF4-FFF2-40B4-BE49-F238E27FC236}">
                <a16:creationId xmlns:a16="http://schemas.microsoft.com/office/drawing/2014/main" id="{9A5DEC09-9804-4EC6-BDDC-49CF8BFA79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3328" y="3846753"/>
            <a:ext cx="650806" cy="650806"/>
          </a:xfrm>
          <a:prstGeom prst="rect">
            <a:avLst/>
          </a:prstGeom>
        </p:spPr>
      </p:pic>
      <p:sp>
        <p:nvSpPr>
          <p:cNvPr id="11" name="ZoneTexte 10">
            <a:extLst>
              <a:ext uri="{FF2B5EF4-FFF2-40B4-BE49-F238E27FC236}">
                <a16:creationId xmlns:a16="http://schemas.microsoft.com/office/drawing/2014/main" id="{5EC2531E-C589-495A-9271-7B415E628900}"/>
              </a:ext>
            </a:extLst>
          </p:cNvPr>
          <p:cNvSpPr txBox="1"/>
          <p:nvPr/>
        </p:nvSpPr>
        <p:spPr>
          <a:xfrm>
            <a:off x="8126126" y="3413441"/>
            <a:ext cx="2165207" cy="461665"/>
          </a:xfrm>
          <a:prstGeom prst="rect">
            <a:avLst/>
          </a:prstGeom>
          <a:noFill/>
        </p:spPr>
        <p:txBody>
          <a:bodyPr wrap="square" rtlCol="0">
            <a:spAutoFit/>
          </a:bodyPr>
          <a:lstStyle/>
          <a:p>
            <a:pPr algn="ctr"/>
            <a:r>
              <a:rPr lang="fr-BE" sz="2400" b="1" dirty="0">
                <a:solidFill>
                  <a:srgbClr val="B5C633"/>
                </a:solidFill>
                <a:latin typeface="72 Black" panose="020B0A04030603020204" pitchFamily="34" charset="0"/>
                <a:ea typeface="+mj-ea"/>
                <a:cs typeface="72 Black" panose="020B0A04030603020204" pitchFamily="34" charset="0"/>
              </a:rPr>
              <a:t>VOUS</a:t>
            </a:r>
          </a:p>
        </p:txBody>
      </p:sp>
      <p:sp>
        <p:nvSpPr>
          <p:cNvPr id="12" name="Rectangle : coins arrondis 11">
            <a:extLst>
              <a:ext uri="{FF2B5EF4-FFF2-40B4-BE49-F238E27FC236}">
                <a16:creationId xmlns:a16="http://schemas.microsoft.com/office/drawing/2014/main" id="{82A783B4-3A9C-487B-A04E-EC99F20EE10B}"/>
              </a:ext>
            </a:extLst>
          </p:cNvPr>
          <p:cNvSpPr/>
          <p:nvPr/>
        </p:nvSpPr>
        <p:spPr>
          <a:xfrm>
            <a:off x="1579122" y="2683050"/>
            <a:ext cx="3550813" cy="566336"/>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GT Photovoltaïque</a:t>
            </a:r>
          </a:p>
        </p:txBody>
      </p:sp>
      <p:pic>
        <p:nvPicPr>
          <p:cNvPr id="14" name="Graphique 13" descr="Soleil">
            <a:extLst>
              <a:ext uri="{FF2B5EF4-FFF2-40B4-BE49-F238E27FC236}">
                <a16:creationId xmlns:a16="http://schemas.microsoft.com/office/drawing/2014/main" id="{4A0F05DC-E65D-4123-9CAD-982CB249E3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1575" y="2726488"/>
            <a:ext cx="479459" cy="479459"/>
          </a:xfrm>
          <a:prstGeom prst="rect">
            <a:avLst/>
          </a:prstGeom>
        </p:spPr>
      </p:pic>
      <p:sp>
        <p:nvSpPr>
          <p:cNvPr id="15" name="Rectangle : coins arrondis 14">
            <a:extLst>
              <a:ext uri="{FF2B5EF4-FFF2-40B4-BE49-F238E27FC236}">
                <a16:creationId xmlns:a16="http://schemas.microsoft.com/office/drawing/2014/main" id="{F4EBDC99-BF8E-4406-9BE6-F7BD4EB42B7B}"/>
              </a:ext>
            </a:extLst>
          </p:cNvPr>
          <p:cNvSpPr/>
          <p:nvPr/>
        </p:nvSpPr>
        <p:spPr>
          <a:xfrm>
            <a:off x="1579122" y="4034160"/>
            <a:ext cx="3550813" cy="566336"/>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GT Éolien</a:t>
            </a:r>
          </a:p>
        </p:txBody>
      </p:sp>
      <p:pic>
        <p:nvPicPr>
          <p:cNvPr id="16" name="Graphique 33">
            <a:extLst>
              <a:ext uri="{FF2B5EF4-FFF2-40B4-BE49-F238E27FC236}">
                <a16:creationId xmlns:a16="http://schemas.microsoft.com/office/drawing/2014/main" id="{D3061E05-C6C0-4595-808B-2B9498348BC1}"/>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rcRect/>
          <a:stretch/>
        </p:blipFill>
        <p:spPr>
          <a:xfrm>
            <a:off x="4526348" y="4022372"/>
            <a:ext cx="589912" cy="589912"/>
          </a:xfrm>
          <a:prstGeom prst="rect">
            <a:avLst/>
          </a:prstGeom>
          <a:noFill/>
        </p:spPr>
      </p:pic>
      <p:sp>
        <p:nvSpPr>
          <p:cNvPr id="17" name="Rectangle : coins arrondis 16">
            <a:extLst>
              <a:ext uri="{FF2B5EF4-FFF2-40B4-BE49-F238E27FC236}">
                <a16:creationId xmlns:a16="http://schemas.microsoft.com/office/drawing/2014/main" id="{06913DBD-FCCD-4CB0-BC61-35CF2DD3B32C}"/>
              </a:ext>
            </a:extLst>
          </p:cNvPr>
          <p:cNvSpPr/>
          <p:nvPr/>
        </p:nvSpPr>
        <p:spPr>
          <a:xfrm>
            <a:off x="1579122" y="3358605"/>
            <a:ext cx="3550813" cy="566336"/>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GT Biomasse</a:t>
            </a:r>
          </a:p>
        </p:txBody>
      </p:sp>
      <p:pic>
        <p:nvPicPr>
          <p:cNvPr id="20" name="Graphique 19" descr="Arbre à feuilles caduques">
            <a:extLst>
              <a:ext uri="{FF2B5EF4-FFF2-40B4-BE49-F238E27FC236}">
                <a16:creationId xmlns:a16="http://schemas.microsoft.com/office/drawing/2014/main" id="{DF7031D8-D57D-4D2F-B05D-CEAC93943DC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75315" y="3383867"/>
            <a:ext cx="512576" cy="515812"/>
          </a:xfrm>
          <a:prstGeom prst="rect">
            <a:avLst/>
          </a:prstGeom>
        </p:spPr>
      </p:pic>
      <p:sp>
        <p:nvSpPr>
          <p:cNvPr id="21" name="Rectangle : coins arrondis 20">
            <a:extLst>
              <a:ext uri="{FF2B5EF4-FFF2-40B4-BE49-F238E27FC236}">
                <a16:creationId xmlns:a16="http://schemas.microsoft.com/office/drawing/2014/main" id="{DB85CCF6-0FED-431C-8320-CF0EA6D02A47}"/>
              </a:ext>
            </a:extLst>
          </p:cNvPr>
          <p:cNvSpPr/>
          <p:nvPr/>
        </p:nvSpPr>
        <p:spPr>
          <a:xfrm>
            <a:off x="1579122" y="4709713"/>
            <a:ext cx="3550813" cy="566336"/>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GT Communication</a:t>
            </a:r>
          </a:p>
        </p:txBody>
      </p:sp>
      <p:pic>
        <p:nvPicPr>
          <p:cNvPr id="22" name="Graphique 21" descr="Avis des clients">
            <a:extLst>
              <a:ext uri="{FF2B5EF4-FFF2-40B4-BE49-F238E27FC236}">
                <a16:creationId xmlns:a16="http://schemas.microsoft.com/office/drawing/2014/main" id="{0870CC3F-D08E-42F2-96D1-2B022CE4977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85613" y="4741742"/>
            <a:ext cx="502278" cy="502278"/>
          </a:xfrm>
          <a:prstGeom prst="rect">
            <a:avLst/>
          </a:prstGeom>
        </p:spPr>
      </p:pic>
      <p:sp>
        <p:nvSpPr>
          <p:cNvPr id="23" name="Rectangle : coins arrondis 22">
            <a:extLst>
              <a:ext uri="{FF2B5EF4-FFF2-40B4-BE49-F238E27FC236}">
                <a16:creationId xmlns:a16="http://schemas.microsoft.com/office/drawing/2014/main" id="{F126EC79-7E23-4647-BD30-4F6B586D1EBF}"/>
              </a:ext>
            </a:extLst>
          </p:cNvPr>
          <p:cNvSpPr/>
          <p:nvPr/>
        </p:nvSpPr>
        <p:spPr>
          <a:xfrm>
            <a:off x="1579123" y="2007495"/>
            <a:ext cx="3550812" cy="566336"/>
          </a:xfrm>
          <a:prstGeom prst="roundRect">
            <a:avLst>
              <a:gd name="adj" fmla="val 10198"/>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GT Sensibilisation</a:t>
            </a:r>
          </a:p>
        </p:txBody>
      </p:sp>
      <p:pic>
        <p:nvPicPr>
          <p:cNvPr id="24" name="Graphique 23" descr="Salle de classe">
            <a:extLst>
              <a:ext uri="{FF2B5EF4-FFF2-40B4-BE49-F238E27FC236}">
                <a16:creationId xmlns:a16="http://schemas.microsoft.com/office/drawing/2014/main" id="{61A5250A-415B-41B0-8968-B7FCC9FDF0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40023" y="2045578"/>
            <a:ext cx="530735" cy="490170"/>
          </a:xfrm>
          <a:prstGeom prst="rect">
            <a:avLst/>
          </a:prstGeom>
        </p:spPr>
      </p:pic>
      <p:sp>
        <p:nvSpPr>
          <p:cNvPr id="3" name="Légende : flèche vers la droite 2">
            <a:extLst>
              <a:ext uri="{FF2B5EF4-FFF2-40B4-BE49-F238E27FC236}">
                <a16:creationId xmlns:a16="http://schemas.microsoft.com/office/drawing/2014/main" id="{CCBEAF3D-4D63-4DDC-A921-A35D2EB87DC0}"/>
              </a:ext>
            </a:extLst>
          </p:cNvPr>
          <p:cNvSpPr/>
          <p:nvPr/>
        </p:nvSpPr>
        <p:spPr>
          <a:xfrm>
            <a:off x="5309117" y="2007495"/>
            <a:ext cx="2722541" cy="3268554"/>
          </a:xfrm>
          <a:prstGeom prst="rightArrowCallout">
            <a:avLst>
              <a:gd name="adj1" fmla="val 5926"/>
              <a:gd name="adj2" fmla="val 9541"/>
              <a:gd name="adj3" fmla="val 18254"/>
              <a:gd name="adj4" fmla="val 6421"/>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5" name="Rectangle : coins arrondis 24">
            <a:extLst>
              <a:ext uri="{FF2B5EF4-FFF2-40B4-BE49-F238E27FC236}">
                <a16:creationId xmlns:a16="http://schemas.microsoft.com/office/drawing/2014/main" id="{D08C4773-7E3C-4AC1-BAC4-542E1921BB65}"/>
              </a:ext>
            </a:extLst>
          </p:cNvPr>
          <p:cNvSpPr/>
          <p:nvPr/>
        </p:nvSpPr>
        <p:spPr>
          <a:xfrm>
            <a:off x="7935289" y="4928219"/>
            <a:ext cx="2546881" cy="302605"/>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72 Light" panose="020B0303030000000003" pitchFamily="34" charset="0"/>
                <a:cs typeface="72 Light" panose="020B0303030000000003" pitchFamily="34" charset="0"/>
              </a:rPr>
              <a:t>info@champsdenergie.be</a:t>
            </a:r>
          </a:p>
        </p:txBody>
      </p:sp>
    </p:spTree>
    <p:extLst>
      <p:ext uri="{BB962C8B-B14F-4D97-AF65-F5344CB8AC3E}">
        <p14:creationId xmlns:p14="http://schemas.microsoft.com/office/powerpoint/2010/main" val="229690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RAPPORT D’ACTIVITÉ – Planning 2021</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8" name="Rectangle 7">
            <a:extLst>
              <a:ext uri="{FF2B5EF4-FFF2-40B4-BE49-F238E27FC236}">
                <a16:creationId xmlns:a16="http://schemas.microsoft.com/office/drawing/2014/main" id="{9448C12D-15A5-45D6-B2D0-C91B0B70CC28}"/>
              </a:ext>
            </a:extLst>
          </p:cNvPr>
          <p:cNvSpPr/>
          <p:nvPr/>
        </p:nvSpPr>
        <p:spPr>
          <a:xfrm>
            <a:off x="2055153" y="1783300"/>
            <a:ext cx="3331017" cy="583024"/>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Appel à l’épargne</a:t>
            </a:r>
          </a:p>
          <a:p>
            <a:pPr algn="ctr"/>
            <a:r>
              <a:rPr lang="fr-BE" sz="1400" dirty="0">
                <a:latin typeface="72 Light" panose="020B0303030000000003" pitchFamily="34" charset="0"/>
                <a:cs typeface="72 Light" panose="020B0303030000000003" pitchFamily="34" charset="0"/>
              </a:rPr>
              <a:t>Avantage Cociter</a:t>
            </a:r>
          </a:p>
        </p:txBody>
      </p:sp>
      <p:sp>
        <p:nvSpPr>
          <p:cNvPr id="11" name="Rectangle 10">
            <a:extLst>
              <a:ext uri="{FF2B5EF4-FFF2-40B4-BE49-F238E27FC236}">
                <a16:creationId xmlns:a16="http://schemas.microsoft.com/office/drawing/2014/main" id="{96D375FD-AE0C-4F73-9996-2CC636F9CFA0}"/>
              </a:ext>
            </a:extLst>
          </p:cNvPr>
          <p:cNvSpPr/>
          <p:nvPr/>
        </p:nvSpPr>
        <p:spPr>
          <a:xfrm>
            <a:off x="2055152" y="2768755"/>
            <a:ext cx="3331017" cy="583024"/>
          </a:xfrm>
          <a:prstGeom prst="rect">
            <a:avLst/>
          </a:prstGeom>
          <a:solidFill>
            <a:srgbClr val="367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Collaboration avec les communes</a:t>
            </a:r>
          </a:p>
        </p:txBody>
      </p:sp>
      <p:sp>
        <p:nvSpPr>
          <p:cNvPr id="22" name="Rectangle 21">
            <a:extLst>
              <a:ext uri="{FF2B5EF4-FFF2-40B4-BE49-F238E27FC236}">
                <a16:creationId xmlns:a16="http://schemas.microsoft.com/office/drawing/2014/main" id="{55F05173-80F7-4D16-A602-63AAE8CB730C}"/>
              </a:ext>
            </a:extLst>
          </p:cNvPr>
          <p:cNvSpPr/>
          <p:nvPr/>
        </p:nvSpPr>
        <p:spPr>
          <a:xfrm>
            <a:off x="2055152" y="4739664"/>
            <a:ext cx="3331017" cy="583024"/>
          </a:xfrm>
          <a:prstGeom prst="rect">
            <a:avLst/>
          </a:prstGeom>
          <a:solidFill>
            <a:srgbClr val="367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Mise en place du GT Sensibilisation</a:t>
            </a:r>
          </a:p>
        </p:txBody>
      </p:sp>
      <p:sp>
        <p:nvSpPr>
          <p:cNvPr id="24" name="Rectangle 23">
            <a:extLst>
              <a:ext uri="{FF2B5EF4-FFF2-40B4-BE49-F238E27FC236}">
                <a16:creationId xmlns:a16="http://schemas.microsoft.com/office/drawing/2014/main" id="{40088237-39C4-483B-A0E6-335F80BF67FB}"/>
              </a:ext>
            </a:extLst>
          </p:cNvPr>
          <p:cNvSpPr/>
          <p:nvPr/>
        </p:nvSpPr>
        <p:spPr>
          <a:xfrm>
            <a:off x="2055152" y="3754210"/>
            <a:ext cx="3331017" cy="583024"/>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a:latin typeface="72 Light" panose="020B0303030000000003" pitchFamily="34" charset="0"/>
                <a:cs typeface="72 Light" panose="020B0303030000000003" pitchFamily="34" charset="0"/>
              </a:rPr>
              <a:t>CoopHub</a:t>
            </a:r>
            <a:endParaRPr lang="fr-BE" dirty="0">
              <a:latin typeface="72 Light" panose="020B0303030000000003" pitchFamily="34" charset="0"/>
              <a:cs typeface="72 Light" panose="020B0303030000000003" pitchFamily="34" charset="0"/>
            </a:endParaRPr>
          </a:p>
          <a:p>
            <a:pPr algn="ctr"/>
            <a:r>
              <a:rPr lang="fr-BE" sz="1400" dirty="0">
                <a:latin typeface="72 Light" panose="020B0303030000000003" pitchFamily="34" charset="0"/>
                <a:cs typeface="72 Light" panose="020B0303030000000003" pitchFamily="34" charset="0"/>
              </a:rPr>
              <a:t>Gestion des coopérateurs</a:t>
            </a:r>
          </a:p>
        </p:txBody>
      </p:sp>
      <p:pic>
        <p:nvPicPr>
          <p:cNvPr id="4" name="Image 3" descr="Une image contenant extérieur, herbe, nature, montagne&#10;&#10;Description générée automatiquement">
            <a:extLst>
              <a:ext uri="{FF2B5EF4-FFF2-40B4-BE49-F238E27FC236}">
                <a16:creationId xmlns:a16="http://schemas.microsoft.com/office/drawing/2014/main" id="{5EDB97A8-806A-40CE-AF99-CBC3BE9E8757}"/>
              </a:ext>
            </a:extLst>
          </p:cNvPr>
          <p:cNvPicPr>
            <a:picLocks noChangeAspect="1"/>
          </p:cNvPicPr>
          <p:nvPr/>
        </p:nvPicPr>
        <p:blipFill rotWithShape="1">
          <a:blip r:embed="rId4">
            <a:extLst>
              <a:ext uri="{28A0092B-C50C-407E-A947-70E740481C1C}">
                <a14:useLocalDpi xmlns:a14="http://schemas.microsoft.com/office/drawing/2010/main" val="0"/>
              </a:ext>
            </a:extLst>
          </a:blip>
          <a:srcRect l="7176" r="6980"/>
          <a:stretch/>
        </p:blipFill>
        <p:spPr>
          <a:xfrm>
            <a:off x="7780045" y="0"/>
            <a:ext cx="4411955" cy="6858000"/>
          </a:xfrm>
          <a:prstGeom prst="rect">
            <a:avLst/>
          </a:prstGeom>
        </p:spPr>
      </p:pic>
    </p:spTree>
    <p:extLst>
      <p:ext uri="{BB962C8B-B14F-4D97-AF65-F5344CB8AC3E}">
        <p14:creationId xmlns:p14="http://schemas.microsoft.com/office/powerpoint/2010/main" val="187602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90032" y="1069241"/>
            <a:ext cx="5803097" cy="2991416"/>
          </a:xfrm>
        </p:spPr>
        <p:txBody>
          <a:bodyPr vert="horz" lIns="91440" tIns="45720" rIns="91440" bIns="45720" rtlCol="0" anchor="b">
            <a:normAutofit/>
          </a:bodyPr>
          <a:lstStyle/>
          <a:p>
            <a:r>
              <a:rPr lang="fr-FR" sz="6000" b="1" dirty="0">
                <a:latin typeface="72 Light" panose="020B0303030000000003" pitchFamily="34" charset="0"/>
                <a:cs typeface="72 Light" panose="020B0303030000000003" pitchFamily="34" charset="0"/>
              </a:rPr>
              <a:t>GROUPES DE TRAVAIL </a:t>
            </a:r>
            <a:br>
              <a:rPr lang="fr-FR" sz="6000" b="1" dirty="0">
                <a:latin typeface="72 Light" panose="020B0303030000000003" pitchFamily="34" charset="0"/>
                <a:cs typeface="72 Light" panose="020B0303030000000003" pitchFamily="34" charset="0"/>
              </a:rPr>
            </a:br>
            <a:r>
              <a:rPr lang="fr-FR" sz="3100" b="1" dirty="0">
                <a:latin typeface="72 Light" panose="020B0303030000000003" pitchFamily="34" charset="0"/>
                <a:cs typeface="72 Light" panose="020B0303030000000003" pitchFamily="34" charset="0"/>
              </a:rPr>
              <a:t>Activités 2020 et planning 2021</a:t>
            </a:r>
            <a:endParaRPr lang="en-US" sz="3100" b="1" kern="1200" dirty="0">
              <a:solidFill>
                <a:schemeClr val="tx1"/>
              </a:solidFill>
              <a:latin typeface="72 Light" panose="020B0303030000000003" pitchFamily="34" charset="0"/>
              <a:cs typeface="72 Light" panose="020B0303030000000003" pitchFamily="34" charset="0"/>
            </a:endParaRPr>
          </a:p>
        </p:txBody>
      </p:sp>
      <p:sp>
        <p:nvSpPr>
          <p:cNvPr id="26" name="Freeform: Shape 2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que 3" descr="Grouper">
            <a:extLst>
              <a:ext uri="{FF2B5EF4-FFF2-40B4-BE49-F238E27FC236}">
                <a16:creationId xmlns:a16="http://schemas.microsoft.com/office/drawing/2014/main" id="{F2E1DB5D-AD77-4FC2-8FB4-6CB81F254C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31503" y="2129307"/>
            <a:ext cx="3217333" cy="3217333"/>
          </a:xfrm>
          <a:prstGeom prst="rect">
            <a:avLst/>
          </a:prstGeom>
        </p:spPr>
      </p:pic>
      <p:sp>
        <p:nvSpPr>
          <p:cNvPr id="19" name="Rectangle 18">
            <a:extLst>
              <a:ext uri="{FF2B5EF4-FFF2-40B4-BE49-F238E27FC236}">
                <a16:creationId xmlns:a16="http://schemas.microsoft.com/office/drawing/2014/main" id="{E837D2A5-0EDD-4159-AB11-EF4C094FCE94}"/>
              </a:ext>
            </a:extLst>
          </p:cNvPr>
          <p:cNvSpPr/>
          <p:nvPr/>
        </p:nvSpPr>
        <p:spPr>
          <a:xfrm>
            <a:off x="-673996" y="1582315"/>
            <a:ext cx="1944444" cy="130738"/>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E9954A1A-404D-4341-8640-757BFCB4D1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123250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2003A83-E16E-448F-826C-D75FAC74574C}"/>
              </a:ext>
            </a:extLst>
          </p:cNvPr>
          <p:cNvSpPr/>
          <p:nvPr/>
        </p:nvSpPr>
        <p:spPr>
          <a:xfrm>
            <a:off x="4320594" y="2659197"/>
            <a:ext cx="3550813" cy="1671762"/>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latin typeface="72 Light" panose="020B0303030000000003" pitchFamily="34" charset="0"/>
                <a:cs typeface="72 Light" panose="020B0303030000000003" pitchFamily="34" charset="0"/>
              </a:rPr>
              <a:t>GT </a:t>
            </a:r>
          </a:p>
          <a:p>
            <a:pPr algn="ctr"/>
            <a:r>
              <a:rPr lang="fr-BE" sz="3200" dirty="0">
                <a:latin typeface="72 Light" panose="020B0303030000000003" pitchFamily="34" charset="0"/>
                <a:cs typeface="72 Light" panose="020B0303030000000003" pitchFamily="34" charset="0"/>
              </a:rPr>
              <a:t>Finance*</a:t>
            </a:r>
          </a:p>
        </p:txBody>
      </p:sp>
      <p:sp>
        <p:nvSpPr>
          <p:cNvPr id="18" name="Rectangle : coins arrondis 17">
            <a:extLst>
              <a:ext uri="{FF2B5EF4-FFF2-40B4-BE49-F238E27FC236}">
                <a16:creationId xmlns:a16="http://schemas.microsoft.com/office/drawing/2014/main" id="{06D99C8F-CD4E-4861-9B19-0E01F1E50AA7}"/>
              </a:ext>
            </a:extLst>
          </p:cNvPr>
          <p:cNvSpPr/>
          <p:nvPr/>
        </p:nvSpPr>
        <p:spPr>
          <a:xfrm>
            <a:off x="1096184" y="5053803"/>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Monique Lafontaine</a:t>
            </a:r>
          </a:p>
        </p:txBody>
      </p:sp>
      <p:sp>
        <p:nvSpPr>
          <p:cNvPr id="26" name="Rectangle : coins arrondis 25">
            <a:extLst>
              <a:ext uri="{FF2B5EF4-FFF2-40B4-BE49-F238E27FC236}">
                <a16:creationId xmlns:a16="http://schemas.microsoft.com/office/drawing/2014/main" id="{89E34286-402B-4B29-A632-3540AD5A4F2B}"/>
              </a:ext>
            </a:extLst>
          </p:cNvPr>
          <p:cNvSpPr/>
          <p:nvPr/>
        </p:nvSpPr>
        <p:spPr>
          <a:xfrm>
            <a:off x="5261018" y="6138819"/>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Bernard Custinne</a:t>
            </a:r>
          </a:p>
        </p:txBody>
      </p:sp>
      <p:pic>
        <p:nvPicPr>
          <p:cNvPr id="3" name="Image 2" descr="Une image contenant mur, personne, intérieur, habits&#10;&#10;Description générée automatiquement">
            <a:extLst>
              <a:ext uri="{FF2B5EF4-FFF2-40B4-BE49-F238E27FC236}">
                <a16:creationId xmlns:a16="http://schemas.microsoft.com/office/drawing/2014/main" id="{C957A8BC-6E3B-40D9-9C2E-B6B485AE4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467" y="3784213"/>
            <a:ext cx="1229397" cy="1229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descr="Une image contenant arbre, extérieur, personne, aîné&#10;&#10;Description générée automatiquement">
            <a:extLst>
              <a:ext uri="{FF2B5EF4-FFF2-40B4-BE49-F238E27FC236}">
                <a16:creationId xmlns:a16="http://schemas.microsoft.com/office/drawing/2014/main" id="{71AB1AC4-D99E-4FFD-8D34-1D68702D4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107" y="502917"/>
            <a:ext cx="1219250" cy="1632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descr="Une image contenant extérieur, arbre, personne&#10;&#10;Description générée automatiquement">
            <a:extLst>
              <a:ext uri="{FF2B5EF4-FFF2-40B4-BE49-F238E27FC236}">
                <a16:creationId xmlns:a16="http://schemas.microsoft.com/office/drawing/2014/main" id="{C44066B2-7B96-4CC2-9623-6C88EE213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148" y="499686"/>
            <a:ext cx="1219251" cy="163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 12" descr="Une image contenant extérieur, arbre, personne&#10;&#10;Description générée automatiquement">
            <a:extLst>
              <a:ext uri="{FF2B5EF4-FFF2-40B4-BE49-F238E27FC236}">
                <a16:creationId xmlns:a16="http://schemas.microsoft.com/office/drawing/2014/main" id="{22121E61-8CFE-4D9F-BF29-112757F18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0064" y="499686"/>
            <a:ext cx="1219251" cy="163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 coins arrondis 13">
            <a:extLst>
              <a:ext uri="{FF2B5EF4-FFF2-40B4-BE49-F238E27FC236}">
                <a16:creationId xmlns:a16="http://schemas.microsoft.com/office/drawing/2014/main" id="{E671E7F7-A99C-4C05-9691-9E79BE584757}"/>
              </a:ext>
            </a:extLst>
          </p:cNvPr>
          <p:cNvSpPr/>
          <p:nvPr/>
        </p:nvSpPr>
        <p:spPr>
          <a:xfrm>
            <a:off x="8234149" y="2212045"/>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Roger Bourgeois</a:t>
            </a:r>
          </a:p>
        </p:txBody>
      </p:sp>
      <p:sp>
        <p:nvSpPr>
          <p:cNvPr id="15" name="Rectangle : coins arrondis 14">
            <a:extLst>
              <a:ext uri="{FF2B5EF4-FFF2-40B4-BE49-F238E27FC236}">
                <a16:creationId xmlns:a16="http://schemas.microsoft.com/office/drawing/2014/main" id="{A066C91D-FDB3-478E-8E24-6615E7E77721}"/>
              </a:ext>
            </a:extLst>
          </p:cNvPr>
          <p:cNvSpPr/>
          <p:nvPr/>
        </p:nvSpPr>
        <p:spPr>
          <a:xfrm>
            <a:off x="5199518" y="2208321"/>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Didier Goetghebuer</a:t>
            </a:r>
          </a:p>
        </p:txBody>
      </p:sp>
      <p:sp>
        <p:nvSpPr>
          <p:cNvPr id="16" name="Rectangle : coins arrondis 15">
            <a:extLst>
              <a:ext uri="{FF2B5EF4-FFF2-40B4-BE49-F238E27FC236}">
                <a16:creationId xmlns:a16="http://schemas.microsoft.com/office/drawing/2014/main" id="{75530880-BAA0-46C7-897F-534C3DA05A13}"/>
              </a:ext>
            </a:extLst>
          </p:cNvPr>
          <p:cNvSpPr/>
          <p:nvPr/>
        </p:nvSpPr>
        <p:spPr>
          <a:xfrm>
            <a:off x="2438627" y="2208321"/>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Roberto Ventura</a:t>
            </a:r>
          </a:p>
        </p:txBody>
      </p:sp>
      <p:sp>
        <p:nvSpPr>
          <p:cNvPr id="23" name="Rectangle : coins arrondis 22">
            <a:extLst>
              <a:ext uri="{FF2B5EF4-FFF2-40B4-BE49-F238E27FC236}">
                <a16:creationId xmlns:a16="http://schemas.microsoft.com/office/drawing/2014/main" id="{F039DE6C-B3C5-4919-8DEC-5090B7EC341F}"/>
              </a:ext>
            </a:extLst>
          </p:cNvPr>
          <p:cNvSpPr/>
          <p:nvPr/>
        </p:nvSpPr>
        <p:spPr>
          <a:xfrm>
            <a:off x="7061285" y="6138819"/>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Michel Legros</a:t>
            </a:r>
          </a:p>
        </p:txBody>
      </p:sp>
      <p:sp>
        <p:nvSpPr>
          <p:cNvPr id="24" name="Rectangle : coins arrondis 23">
            <a:extLst>
              <a:ext uri="{FF2B5EF4-FFF2-40B4-BE49-F238E27FC236}">
                <a16:creationId xmlns:a16="http://schemas.microsoft.com/office/drawing/2014/main" id="{F899EFA9-5E0B-41A9-9A1A-70B79B2B0D44}"/>
              </a:ext>
            </a:extLst>
          </p:cNvPr>
          <p:cNvSpPr/>
          <p:nvPr/>
        </p:nvSpPr>
        <p:spPr>
          <a:xfrm>
            <a:off x="3460751" y="6158861"/>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Selim Lemsi</a:t>
            </a:r>
          </a:p>
        </p:txBody>
      </p:sp>
      <p:pic>
        <p:nvPicPr>
          <p:cNvPr id="7" name="Graphique 6" descr="Tirelire">
            <a:extLst>
              <a:ext uri="{FF2B5EF4-FFF2-40B4-BE49-F238E27FC236}">
                <a16:creationId xmlns:a16="http://schemas.microsoft.com/office/drawing/2014/main" id="{A7AA938F-B30F-4FF8-830C-D7274F07E2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24126" y="2744390"/>
            <a:ext cx="681911" cy="681911"/>
          </a:xfrm>
          <a:prstGeom prst="rect">
            <a:avLst/>
          </a:prstGeom>
        </p:spPr>
      </p:pic>
      <p:sp>
        <p:nvSpPr>
          <p:cNvPr id="28" name="Rectangle : coins arrondis 27">
            <a:extLst>
              <a:ext uri="{FF2B5EF4-FFF2-40B4-BE49-F238E27FC236}">
                <a16:creationId xmlns:a16="http://schemas.microsoft.com/office/drawing/2014/main" id="{40C6EF2D-329E-4CFF-80A2-1D3B22981F9F}"/>
              </a:ext>
            </a:extLst>
          </p:cNvPr>
          <p:cNvSpPr/>
          <p:nvPr/>
        </p:nvSpPr>
        <p:spPr>
          <a:xfrm>
            <a:off x="9508270" y="6438121"/>
            <a:ext cx="2546881" cy="302605"/>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72 Light" panose="020B0303030000000003" pitchFamily="34" charset="0"/>
                <a:cs typeface="72 Light" panose="020B0303030000000003" pitchFamily="34" charset="0"/>
              </a:rPr>
              <a:t>* Groupe de travail temporaire</a:t>
            </a:r>
          </a:p>
        </p:txBody>
      </p:sp>
      <p:pic>
        <p:nvPicPr>
          <p:cNvPr id="29" name="Image 28">
            <a:extLst>
              <a:ext uri="{FF2B5EF4-FFF2-40B4-BE49-F238E27FC236}">
                <a16:creationId xmlns:a16="http://schemas.microsoft.com/office/drawing/2014/main" id="{29F87BE7-5D33-40AA-94AC-147EDB917300}"/>
              </a:ext>
            </a:extLst>
          </p:cNvPr>
          <p:cNvPicPr/>
          <p:nvPr/>
        </p:nvPicPr>
        <p:blipFill>
          <a:blip r:embed="rId8"/>
          <a:stretch>
            <a:fillRect/>
          </a:stretch>
        </p:blipFill>
        <p:spPr>
          <a:xfrm>
            <a:off x="9704830" y="3768401"/>
            <a:ext cx="1222375" cy="1236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Rectangle : coins arrondis 29">
            <a:extLst>
              <a:ext uri="{FF2B5EF4-FFF2-40B4-BE49-F238E27FC236}">
                <a16:creationId xmlns:a16="http://schemas.microsoft.com/office/drawing/2014/main" id="{06D5A0AF-906A-475C-9D54-4F3CC4BCDE9E}"/>
              </a:ext>
            </a:extLst>
          </p:cNvPr>
          <p:cNvSpPr/>
          <p:nvPr/>
        </p:nvSpPr>
        <p:spPr>
          <a:xfrm>
            <a:off x="9599811" y="5082295"/>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Benoît Fortz</a:t>
            </a:r>
          </a:p>
        </p:txBody>
      </p:sp>
      <p:sp>
        <p:nvSpPr>
          <p:cNvPr id="19" name="Rectangle : coins arrondis 18">
            <a:extLst>
              <a:ext uri="{FF2B5EF4-FFF2-40B4-BE49-F238E27FC236}">
                <a16:creationId xmlns:a16="http://schemas.microsoft.com/office/drawing/2014/main" id="{6A2D5EAC-351A-4A25-BF1F-267140C165D0}"/>
              </a:ext>
            </a:extLst>
          </p:cNvPr>
          <p:cNvSpPr/>
          <p:nvPr/>
        </p:nvSpPr>
        <p:spPr>
          <a:xfrm>
            <a:off x="3713610" y="4551594"/>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20" name="Graphique 19" descr="Profil masculin">
            <a:extLst>
              <a:ext uri="{FF2B5EF4-FFF2-40B4-BE49-F238E27FC236}">
                <a16:creationId xmlns:a16="http://schemas.microsoft.com/office/drawing/2014/main" id="{4AEAD502-BA2D-45A4-80AC-DB40D2F4A0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66035" y="4878474"/>
            <a:ext cx="914400" cy="914400"/>
          </a:xfrm>
          <a:prstGeom prst="rect">
            <a:avLst/>
          </a:prstGeom>
        </p:spPr>
      </p:pic>
      <p:sp>
        <p:nvSpPr>
          <p:cNvPr id="21" name="Rectangle : coins arrondis 20">
            <a:extLst>
              <a:ext uri="{FF2B5EF4-FFF2-40B4-BE49-F238E27FC236}">
                <a16:creationId xmlns:a16="http://schemas.microsoft.com/office/drawing/2014/main" id="{CB00DC50-EEDB-4562-A3B0-72C9CA13A305}"/>
              </a:ext>
            </a:extLst>
          </p:cNvPr>
          <p:cNvSpPr/>
          <p:nvPr/>
        </p:nvSpPr>
        <p:spPr>
          <a:xfrm>
            <a:off x="5458872" y="4558887"/>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25" name="Graphique 24" descr="Profil masculin">
            <a:extLst>
              <a:ext uri="{FF2B5EF4-FFF2-40B4-BE49-F238E27FC236}">
                <a16:creationId xmlns:a16="http://schemas.microsoft.com/office/drawing/2014/main" id="{5588A879-0876-4B0E-8F06-D33EB062C8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11297" y="4885767"/>
            <a:ext cx="914400" cy="914400"/>
          </a:xfrm>
          <a:prstGeom prst="rect">
            <a:avLst/>
          </a:prstGeom>
        </p:spPr>
      </p:pic>
      <p:sp>
        <p:nvSpPr>
          <p:cNvPr id="27" name="Rectangle : coins arrondis 26">
            <a:extLst>
              <a:ext uri="{FF2B5EF4-FFF2-40B4-BE49-F238E27FC236}">
                <a16:creationId xmlns:a16="http://schemas.microsoft.com/office/drawing/2014/main" id="{836FD6E3-2B5D-46FF-BFC9-2E9111F2E033}"/>
              </a:ext>
            </a:extLst>
          </p:cNvPr>
          <p:cNvSpPr/>
          <p:nvPr/>
        </p:nvSpPr>
        <p:spPr>
          <a:xfrm>
            <a:off x="7299142" y="4531552"/>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31" name="Graphique 30" descr="Profil masculin">
            <a:extLst>
              <a:ext uri="{FF2B5EF4-FFF2-40B4-BE49-F238E27FC236}">
                <a16:creationId xmlns:a16="http://schemas.microsoft.com/office/drawing/2014/main" id="{9A4154B0-969D-4281-8D77-0068A4B353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51567" y="4858432"/>
            <a:ext cx="914400" cy="914400"/>
          </a:xfrm>
          <a:prstGeom prst="rect">
            <a:avLst/>
          </a:prstGeom>
        </p:spPr>
      </p:pic>
      <p:pic>
        <p:nvPicPr>
          <p:cNvPr id="32" name="Image 31">
            <a:extLst>
              <a:ext uri="{FF2B5EF4-FFF2-40B4-BE49-F238E27FC236}">
                <a16:creationId xmlns:a16="http://schemas.microsoft.com/office/drawing/2014/main" id="{320F375A-42D6-4BEB-9706-5B40FF9BA5E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173171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LES GROUPES DE TRAVAIL – GT FINANCE</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9" name="Rectangle 8">
            <a:extLst>
              <a:ext uri="{FF2B5EF4-FFF2-40B4-BE49-F238E27FC236}">
                <a16:creationId xmlns:a16="http://schemas.microsoft.com/office/drawing/2014/main" id="{7C67FA3A-7B9D-4F38-BB2F-D9B34310972E}"/>
              </a:ext>
            </a:extLst>
          </p:cNvPr>
          <p:cNvSpPr/>
          <p:nvPr/>
        </p:nvSpPr>
        <p:spPr>
          <a:xfrm>
            <a:off x="1454020" y="2906146"/>
            <a:ext cx="7884356" cy="1420325"/>
          </a:xfrm>
          <a:prstGeom prst="rect">
            <a:avLst/>
          </a:prstGeom>
        </p:spPr>
        <p:txBody>
          <a:bodyPr wrap="square">
            <a:spAutoFit/>
          </a:bodyPr>
          <a:lstStyle/>
          <a:p>
            <a:pPr marL="0" lvl="1">
              <a:lnSpc>
                <a:spcPct val="150000"/>
              </a:lnSpc>
            </a:pPr>
            <a:r>
              <a:rPr lang="fr-FR" sz="2000" dirty="0">
                <a:latin typeface="72 Light" panose="020B0303030000000003" pitchFamily="34" charset="0"/>
                <a:cs typeface="72 Light" panose="020B0303030000000003" pitchFamily="34" charset="0"/>
                <a:sym typeface="Wingdings" panose="05000000000000000000" pitchFamily="2" charset="2"/>
              </a:rPr>
              <a:t>Politique -</a:t>
            </a:r>
          </a:p>
          <a:p>
            <a:pPr marL="285750" lvl="1" indent="-28575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Gestion des fonds de la coopérative</a:t>
            </a:r>
          </a:p>
          <a:p>
            <a:pPr marL="285750" lvl="1" indent="-28575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Distribution des dividendes</a:t>
            </a:r>
          </a:p>
        </p:txBody>
      </p:sp>
      <p:sp>
        <p:nvSpPr>
          <p:cNvPr id="13" name="Rectangle 12">
            <a:extLst>
              <a:ext uri="{FF2B5EF4-FFF2-40B4-BE49-F238E27FC236}">
                <a16:creationId xmlns:a16="http://schemas.microsoft.com/office/drawing/2014/main" id="{BA781954-B93A-4FA3-BF4D-ADAE24245AB4}"/>
              </a:ext>
            </a:extLst>
          </p:cNvPr>
          <p:cNvSpPr/>
          <p:nvPr/>
        </p:nvSpPr>
        <p:spPr>
          <a:xfrm>
            <a:off x="838200" y="2071191"/>
            <a:ext cx="2334293" cy="461665"/>
          </a:xfrm>
          <a:prstGeom prst="rect">
            <a:avLst/>
          </a:prstGeom>
        </p:spPr>
        <p:txBody>
          <a:bodyPr wrap="none">
            <a:spAutoFit/>
          </a:bodyPr>
          <a:lstStyle/>
          <a:p>
            <a:r>
              <a:rPr lang="fr-FR" sz="2400" b="1" dirty="0">
                <a:solidFill>
                  <a:srgbClr val="B5C633"/>
                </a:solidFill>
                <a:latin typeface="72 Black" panose="020B0A04030603020204" pitchFamily="34" charset="0"/>
                <a:cs typeface="72 Black" panose="020B0A04030603020204" pitchFamily="34" charset="0"/>
              </a:rPr>
              <a:t>Activités 2020</a:t>
            </a:r>
            <a:endParaRPr lang="fr-BE" sz="2400" dirty="0"/>
          </a:p>
        </p:txBody>
      </p:sp>
    </p:spTree>
    <p:extLst>
      <p:ext uri="{BB962C8B-B14F-4D97-AF65-F5344CB8AC3E}">
        <p14:creationId xmlns:p14="http://schemas.microsoft.com/office/powerpoint/2010/main" val="227496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2003A83-E16E-448F-826C-D75FAC74574C}"/>
              </a:ext>
            </a:extLst>
          </p:cNvPr>
          <p:cNvSpPr/>
          <p:nvPr/>
        </p:nvSpPr>
        <p:spPr>
          <a:xfrm>
            <a:off x="4320594" y="2659197"/>
            <a:ext cx="3550813" cy="1671762"/>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latin typeface="72 Light" panose="020B0303030000000003" pitchFamily="34" charset="0"/>
                <a:cs typeface="72 Light" panose="020B0303030000000003" pitchFamily="34" charset="0"/>
              </a:rPr>
              <a:t>GT </a:t>
            </a:r>
          </a:p>
          <a:p>
            <a:pPr algn="ctr"/>
            <a:r>
              <a:rPr lang="fr-BE" sz="3200" dirty="0">
                <a:latin typeface="72 Light" panose="020B0303030000000003" pitchFamily="34" charset="0"/>
                <a:cs typeface="72 Light" panose="020B0303030000000003" pitchFamily="34" charset="0"/>
              </a:rPr>
              <a:t>Gouvernance*</a:t>
            </a:r>
          </a:p>
        </p:txBody>
      </p:sp>
      <p:sp>
        <p:nvSpPr>
          <p:cNvPr id="17" name="Rectangle : coins arrondis 16">
            <a:extLst>
              <a:ext uri="{FF2B5EF4-FFF2-40B4-BE49-F238E27FC236}">
                <a16:creationId xmlns:a16="http://schemas.microsoft.com/office/drawing/2014/main" id="{0EE6CB25-BEBA-408D-8512-29078DFAEECF}"/>
              </a:ext>
            </a:extLst>
          </p:cNvPr>
          <p:cNvSpPr/>
          <p:nvPr/>
        </p:nvSpPr>
        <p:spPr>
          <a:xfrm>
            <a:off x="3918509" y="6207651"/>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(Camille </a:t>
            </a:r>
            <a:r>
              <a:rPr lang="fr-BE" sz="1200" dirty="0" err="1">
                <a:solidFill>
                  <a:srgbClr val="23783E"/>
                </a:solidFill>
                <a:latin typeface="72 Light" panose="020B0303030000000003" pitchFamily="34" charset="0"/>
                <a:cs typeface="72 Light" panose="020B0303030000000003" pitchFamily="34" charset="0"/>
              </a:rPr>
              <a:t>Focant</a:t>
            </a:r>
            <a:r>
              <a:rPr lang="fr-BE" sz="1200" dirty="0">
                <a:solidFill>
                  <a:srgbClr val="23783E"/>
                </a:solidFill>
                <a:latin typeface="72 Light" panose="020B0303030000000003" pitchFamily="34" charset="0"/>
                <a:cs typeface="72 Light" panose="020B0303030000000003" pitchFamily="34" charset="0"/>
              </a:rPr>
              <a:t>)</a:t>
            </a:r>
          </a:p>
        </p:txBody>
      </p:sp>
      <p:sp>
        <p:nvSpPr>
          <p:cNvPr id="18" name="Rectangle : coins arrondis 17">
            <a:extLst>
              <a:ext uri="{FF2B5EF4-FFF2-40B4-BE49-F238E27FC236}">
                <a16:creationId xmlns:a16="http://schemas.microsoft.com/office/drawing/2014/main" id="{06D99C8F-CD4E-4861-9B19-0E01F1E50AA7}"/>
              </a:ext>
            </a:extLst>
          </p:cNvPr>
          <p:cNvSpPr/>
          <p:nvPr/>
        </p:nvSpPr>
        <p:spPr>
          <a:xfrm>
            <a:off x="1046317" y="4083891"/>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Monique Lafontaine</a:t>
            </a:r>
          </a:p>
        </p:txBody>
      </p:sp>
      <p:pic>
        <p:nvPicPr>
          <p:cNvPr id="20" name="Image 19" descr="Une image contenant arbre, extérieur, personne, jardin&#10;&#10;Description générée automatiquement">
            <a:extLst>
              <a:ext uri="{FF2B5EF4-FFF2-40B4-BE49-F238E27FC236}">
                <a16:creationId xmlns:a16="http://schemas.microsoft.com/office/drawing/2014/main" id="{2ED3D53A-5587-47F0-8889-09C7BEFE5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301" y="443255"/>
            <a:ext cx="1219251" cy="1625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 coins arrondis 20">
            <a:extLst>
              <a:ext uri="{FF2B5EF4-FFF2-40B4-BE49-F238E27FC236}">
                <a16:creationId xmlns:a16="http://schemas.microsoft.com/office/drawing/2014/main" id="{33FADDBB-2EEB-48F9-A5EC-0B23BC98B61D}"/>
              </a:ext>
            </a:extLst>
          </p:cNvPr>
          <p:cNvSpPr/>
          <p:nvPr/>
        </p:nvSpPr>
        <p:spPr>
          <a:xfrm>
            <a:off x="5427617" y="2155614"/>
            <a:ext cx="1432413"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Quentin Mortier</a:t>
            </a:r>
          </a:p>
        </p:txBody>
      </p:sp>
      <p:sp>
        <p:nvSpPr>
          <p:cNvPr id="25" name="Rectangle : coins arrondis 24">
            <a:extLst>
              <a:ext uri="{FF2B5EF4-FFF2-40B4-BE49-F238E27FC236}">
                <a16:creationId xmlns:a16="http://schemas.microsoft.com/office/drawing/2014/main" id="{2B745C77-E370-4820-9F57-75A4F10ACD5D}"/>
              </a:ext>
            </a:extLst>
          </p:cNvPr>
          <p:cNvSpPr/>
          <p:nvPr/>
        </p:nvSpPr>
        <p:spPr>
          <a:xfrm>
            <a:off x="9475719" y="4085741"/>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Bernard Custinne</a:t>
            </a:r>
          </a:p>
        </p:txBody>
      </p:sp>
      <p:sp>
        <p:nvSpPr>
          <p:cNvPr id="26" name="Rectangle : coins arrondis 25">
            <a:extLst>
              <a:ext uri="{FF2B5EF4-FFF2-40B4-BE49-F238E27FC236}">
                <a16:creationId xmlns:a16="http://schemas.microsoft.com/office/drawing/2014/main" id="{89E34286-402B-4B29-A632-3540AD5A4F2B}"/>
              </a:ext>
            </a:extLst>
          </p:cNvPr>
          <p:cNvSpPr/>
          <p:nvPr/>
        </p:nvSpPr>
        <p:spPr>
          <a:xfrm>
            <a:off x="6784231" y="6166154"/>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Sébastien De </a:t>
            </a:r>
            <a:r>
              <a:rPr lang="fr-BE" sz="1200" dirty="0" err="1">
                <a:solidFill>
                  <a:srgbClr val="23783E"/>
                </a:solidFill>
                <a:latin typeface="72 Light" panose="020B0303030000000003" pitchFamily="34" charset="0"/>
                <a:cs typeface="72 Light" panose="020B0303030000000003" pitchFamily="34" charset="0"/>
              </a:rPr>
              <a:t>Boel</a:t>
            </a:r>
            <a:endParaRPr lang="fr-BE" sz="1200" dirty="0">
              <a:solidFill>
                <a:srgbClr val="23783E"/>
              </a:solidFill>
              <a:latin typeface="72 Light" panose="020B0303030000000003" pitchFamily="34" charset="0"/>
              <a:cs typeface="72 Light" panose="020B0303030000000003" pitchFamily="34" charset="0"/>
            </a:endParaRPr>
          </a:p>
        </p:txBody>
      </p:sp>
      <p:pic>
        <p:nvPicPr>
          <p:cNvPr id="3" name="Image 2" descr="Une image contenant mur, personne, intérieur, habits&#10;&#10;Description générée automatiquement">
            <a:extLst>
              <a:ext uri="{FF2B5EF4-FFF2-40B4-BE49-F238E27FC236}">
                <a16:creationId xmlns:a16="http://schemas.microsoft.com/office/drawing/2014/main" id="{C957A8BC-6E3B-40D9-9C2E-B6B485AE4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00" y="2814301"/>
            <a:ext cx="1229397" cy="1229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Graphique 7" descr="Contrat (droite à gauche)">
            <a:extLst>
              <a:ext uri="{FF2B5EF4-FFF2-40B4-BE49-F238E27FC236}">
                <a16:creationId xmlns:a16="http://schemas.microsoft.com/office/drawing/2014/main" id="{78A85465-43B9-4F10-8010-A771169A29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1479" y="2760826"/>
            <a:ext cx="668174" cy="668174"/>
          </a:xfrm>
          <a:prstGeom prst="rect">
            <a:avLst/>
          </a:prstGeom>
        </p:spPr>
      </p:pic>
      <p:sp>
        <p:nvSpPr>
          <p:cNvPr id="27" name="Rectangle : coins arrondis 26">
            <a:extLst>
              <a:ext uri="{FF2B5EF4-FFF2-40B4-BE49-F238E27FC236}">
                <a16:creationId xmlns:a16="http://schemas.microsoft.com/office/drawing/2014/main" id="{A2DDD0C5-734D-4EF4-B001-AF0BE971334D}"/>
              </a:ext>
            </a:extLst>
          </p:cNvPr>
          <p:cNvSpPr/>
          <p:nvPr/>
        </p:nvSpPr>
        <p:spPr>
          <a:xfrm>
            <a:off x="9508270" y="6438121"/>
            <a:ext cx="2546881" cy="302605"/>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72 Light" panose="020B0303030000000003" pitchFamily="34" charset="0"/>
                <a:cs typeface="72 Light" panose="020B0303030000000003" pitchFamily="34" charset="0"/>
              </a:rPr>
              <a:t>* Groupe de travail temporaire</a:t>
            </a:r>
          </a:p>
        </p:txBody>
      </p:sp>
      <p:sp>
        <p:nvSpPr>
          <p:cNvPr id="14" name="Rectangle : coins arrondis 13">
            <a:extLst>
              <a:ext uri="{FF2B5EF4-FFF2-40B4-BE49-F238E27FC236}">
                <a16:creationId xmlns:a16="http://schemas.microsoft.com/office/drawing/2014/main" id="{5CCC10B8-5F0B-4077-A8CE-70D5ABF5F57B}"/>
              </a:ext>
            </a:extLst>
          </p:cNvPr>
          <p:cNvSpPr/>
          <p:nvPr/>
        </p:nvSpPr>
        <p:spPr>
          <a:xfrm>
            <a:off x="9696004" y="2476624"/>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15" name="Graphique 14" descr="Profil masculin">
            <a:extLst>
              <a:ext uri="{FF2B5EF4-FFF2-40B4-BE49-F238E27FC236}">
                <a16:creationId xmlns:a16="http://schemas.microsoft.com/office/drawing/2014/main" id="{EB5E9F6F-A95D-42E8-8B55-A96025D8A7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48429" y="2803504"/>
            <a:ext cx="914400" cy="914400"/>
          </a:xfrm>
          <a:prstGeom prst="rect">
            <a:avLst/>
          </a:prstGeom>
        </p:spPr>
      </p:pic>
      <p:sp>
        <p:nvSpPr>
          <p:cNvPr id="16" name="Rectangle : coins arrondis 15">
            <a:extLst>
              <a:ext uri="{FF2B5EF4-FFF2-40B4-BE49-F238E27FC236}">
                <a16:creationId xmlns:a16="http://schemas.microsoft.com/office/drawing/2014/main" id="{A543975D-0A58-484F-875A-EEB737A32A8C}"/>
              </a:ext>
            </a:extLst>
          </p:cNvPr>
          <p:cNvSpPr/>
          <p:nvPr/>
        </p:nvSpPr>
        <p:spPr>
          <a:xfrm>
            <a:off x="6984160" y="4558887"/>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19" name="Graphique 18" descr="Profil masculin">
            <a:extLst>
              <a:ext uri="{FF2B5EF4-FFF2-40B4-BE49-F238E27FC236}">
                <a16:creationId xmlns:a16="http://schemas.microsoft.com/office/drawing/2014/main" id="{F1B6A4E8-7AED-4464-AFB5-3C30634B29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6585" y="4885767"/>
            <a:ext cx="914400" cy="914400"/>
          </a:xfrm>
          <a:prstGeom prst="rect">
            <a:avLst/>
          </a:prstGeom>
        </p:spPr>
      </p:pic>
      <p:sp>
        <p:nvSpPr>
          <p:cNvPr id="23" name="Rectangle : coins arrondis 22">
            <a:extLst>
              <a:ext uri="{FF2B5EF4-FFF2-40B4-BE49-F238E27FC236}">
                <a16:creationId xmlns:a16="http://schemas.microsoft.com/office/drawing/2014/main" id="{E790251A-43B3-4326-BEE4-65ED57B3B6BD}"/>
              </a:ext>
            </a:extLst>
          </p:cNvPr>
          <p:cNvSpPr/>
          <p:nvPr/>
        </p:nvSpPr>
        <p:spPr>
          <a:xfrm>
            <a:off x="3988591" y="4583774"/>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24" name="Graphique 23" descr="Profil femelle">
            <a:extLst>
              <a:ext uri="{FF2B5EF4-FFF2-40B4-BE49-F238E27FC236}">
                <a16:creationId xmlns:a16="http://schemas.microsoft.com/office/drawing/2014/main" id="{BC7B8395-0F83-4311-AE9F-05C4C7E615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157351" y="5009986"/>
            <a:ext cx="914400" cy="914400"/>
          </a:xfrm>
          <a:prstGeom prst="rect">
            <a:avLst/>
          </a:prstGeom>
        </p:spPr>
      </p:pic>
      <p:pic>
        <p:nvPicPr>
          <p:cNvPr id="22" name="Image 21">
            <a:extLst>
              <a:ext uri="{FF2B5EF4-FFF2-40B4-BE49-F238E27FC236}">
                <a16:creationId xmlns:a16="http://schemas.microsoft.com/office/drawing/2014/main" id="{17D236E9-350D-457D-84A1-5676FBF9BA5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242108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LES GROUPES DE TRAVAIL – GT GOUVERNANCE</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9" name="Rectangle 8">
            <a:extLst>
              <a:ext uri="{FF2B5EF4-FFF2-40B4-BE49-F238E27FC236}">
                <a16:creationId xmlns:a16="http://schemas.microsoft.com/office/drawing/2014/main" id="{7C67FA3A-7B9D-4F38-BB2F-D9B34310972E}"/>
              </a:ext>
            </a:extLst>
          </p:cNvPr>
          <p:cNvSpPr/>
          <p:nvPr/>
        </p:nvSpPr>
        <p:spPr>
          <a:xfrm>
            <a:off x="1454020" y="2906146"/>
            <a:ext cx="7884356" cy="958660"/>
          </a:xfrm>
          <a:prstGeom prst="rect">
            <a:avLst/>
          </a:prstGeom>
        </p:spPr>
        <p:txBody>
          <a:bodyPr wrap="square">
            <a:spAutoFit/>
          </a:bodyPr>
          <a:lstStyle/>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Nouveau code des sociétés et des associations </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Révision des statuts de la coopérative</a:t>
            </a:r>
          </a:p>
        </p:txBody>
      </p:sp>
      <p:sp>
        <p:nvSpPr>
          <p:cNvPr id="13" name="Rectangle 12">
            <a:extLst>
              <a:ext uri="{FF2B5EF4-FFF2-40B4-BE49-F238E27FC236}">
                <a16:creationId xmlns:a16="http://schemas.microsoft.com/office/drawing/2014/main" id="{BA781954-B93A-4FA3-BF4D-ADAE24245AB4}"/>
              </a:ext>
            </a:extLst>
          </p:cNvPr>
          <p:cNvSpPr/>
          <p:nvPr/>
        </p:nvSpPr>
        <p:spPr>
          <a:xfrm>
            <a:off x="838200" y="2071191"/>
            <a:ext cx="2334293" cy="461665"/>
          </a:xfrm>
          <a:prstGeom prst="rect">
            <a:avLst/>
          </a:prstGeom>
        </p:spPr>
        <p:txBody>
          <a:bodyPr wrap="none">
            <a:spAutoFit/>
          </a:bodyPr>
          <a:lstStyle/>
          <a:p>
            <a:r>
              <a:rPr lang="fr-FR" sz="2400" b="1" dirty="0">
                <a:solidFill>
                  <a:srgbClr val="B5C633"/>
                </a:solidFill>
                <a:latin typeface="72 Black" panose="020B0A04030603020204" pitchFamily="34" charset="0"/>
                <a:cs typeface="72 Black" panose="020B0A04030603020204" pitchFamily="34" charset="0"/>
              </a:rPr>
              <a:t>Activités 2020</a:t>
            </a:r>
            <a:endParaRPr lang="fr-BE" sz="2400" dirty="0"/>
          </a:p>
        </p:txBody>
      </p:sp>
    </p:spTree>
    <p:extLst>
      <p:ext uri="{BB962C8B-B14F-4D97-AF65-F5344CB8AC3E}">
        <p14:creationId xmlns:p14="http://schemas.microsoft.com/office/powerpoint/2010/main" val="67586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2003A83-E16E-448F-826C-D75FAC74574C}"/>
              </a:ext>
            </a:extLst>
          </p:cNvPr>
          <p:cNvSpPr/>
          <p:nvPr/>
        </p:nvSpPr>
        <p:spPr>
          <a:xfrm>
            <a:off x="4320594" y="2659197"/>
            <a:ext cx="3550813" cy="1671762"/>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latin typeface="72 Light" panose="020B0303030000000003" pitchFamily="34" charset="0"/>
                <a:cs typeface="72 Light" panose="020B0303030000000003" pitchFamily="34" charset="0"/>
              </a:rPr>
              <a:t>GT Communication</a:t>
            </a:r>
          </a:p>
        </p:txBody>
      </p:sp>
      <p:sp>
        <p:nvSpPr>
          <p:cNvPr id="22" name="Rectangle : coins arrondis 21">
            <a:extLst>
              <a:ext uri="{FF2B5EF4-FFF2-40B4-BE49-F238E27FC236}">
                <a16:creationId xmlns:a16="http://schemas.microsoft.com/office/drawing/2014/main" id="{460FE951-5486-43F3-BE1E-2EB7976DD152}"/>
              </a:ext>
            </a:extLst>
          </p:cNvPr>
          <p:cNvSpPr/>
          <p:nvPr/>
        </p:nvSpPr>
        <p:spPr>
          <a:xfrm>
            <a:off x="3720662" y="2153953"/>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Jean Tafforeau</a:t>
            </a:r>
          </a:p>
        </p:txBody>
      </p:sp>
      <p:pic>
        <p:nvPicPr>
          <p:cNvPr id="23" name="Image 22" descr="Une image contenant arbre, extérieur, personne&#10;&#10;Description générée automatiquement">
            <a:extLst>
              <a:ext uri="{FF2B5EF4-FFF2-40B4-BE49-F238E27FC236}">
                <a16:creationId xmlns:a16="http://schemas.microsoft.com/office/drawing/2014/main" id="{D337B651-E7CF-4E4C-94C7-5E4C304965B6}"/>
              </a:ext>
            </a:extLst>
          </p:cNvPr>
          <p:cNvPicPr>
            <a:picLocks noChangeAspect="1"/>
          </p:cNvPicPr>
          <p:nvPr/>
        </p:nvPicPr>
        <p:blipFill rotWithShape="1">
          <a:blip r:embed="rId2">
            <a:extLst>
              <a:ext uri="{28A0092B-C50C-407E-A947-70E740481C1C}">
                <a14:useLocalDpi xmlns:a14="http://schemas.microsoft.com/office/drawing/2010/main" val="0"/>
              </a:ext>
            </a:extLst>
          </a:blip>
          <a:srcRect t="6916"/>
          <a:stretch/>
        </p:blipFill>
        <p:spPr>
          <a:xfrm>
            <a:off x="3772952" y="441594"/>
            <a:ext cx="1327834" cy="1655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 coins arrondis 16">
            <a:extLst>
              <a:ext uri="{FF2B5EF4-FFF2-40B4-BE49-F238E27FC236}">
                <a16:creationId xmlns:a16="http://schemas.microsoft.com/office/drawing/2014/main" id="{0EE6CB25-BEBA-408D-8512-29078DFAEECF}"/>
              </a:ext>
            </a:extLst>
          </p:cNvPr>
          <p:cNvSpPr/>
          <p:nvPr/>
        </p:nvSpPr>
        <p:spPr>
          <a:xfrm>
            <a:off x="4192769" y="6455396"/>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Sophie Fortz</a:t>
            </a:r>
          </a:p>
        </p:txBody>
      </p:sp>
      <p:sp>
        <p:nvSpPr>
          <p:cNvPr id="18" name="Rectangle : coins arrondis 17">
            <a:extLst>
              <a:ext uri="{FF2B5EF4-FFF2-40B4-BE49-F238E27FC236}">
                <a16:creationId xmlns:a16="http://schemas.microsoft.com/office/drawing/2014/main" id="{06D99C8F-CD4E-4861-9B19-0E01F1E50AA7}"/>
              </a:ext>
            </a:extLst>
          </p:cNvPr>
          <p:cNvSpPr/>
          <p:nvPr/>
        </p:nvSpPr>
        <p:spPr>
          <a:xfrm>
            <a:off x="529517" y="4297917"/>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Monique Lafontaine</a:t>
            </a:r>
          </a:p>
        </p:txBody>
      </p:sp>
      <p:sp>
        <p:nvSpPr>
          <p:cNvPr id="19" name="Rectangle : coins arrondis 18">
            <a:extLst>
              <a:ext uri="{FF2B5EF4-FFF2-40B4-BE49-F238E27FC236}">
                <a16:creationId xmlns:a16="http://schemas.microsoft.com/office/drawing/2014/main" id="{E14E64F4-10D6-4738-9347-68F4644F6048}"/>
              </a:ext>
            </a:extLst>
          </p:cNvPr>
          <p:cNvSpPr/>
          <p:nvPr/>
        </p:nvSpPr>
        <p:spPr>
          <a:xfrm>
            <a:off x="10230070" y="4321156"/>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Scott Garlick</a:t>
            </a:r>
          </a:p>
        </p:txBody>
      </p:sp>
      <p:pic>
        <p:nvPicPr>
          <p:cNvPr id="20" name="Image 19" descr="Une image contenant arbre, extérieur, personne, jardin&#10;&#10;Description générée automatiquement">
            <a:extLst>
              <a:ext uri="{FF2B5EF4-FFF2-40B4-BE49-F238E27FC236}">
                <a16:creationId xmlns:a16="http://schemas.microsoft.com/office/drawing/2014/main" id="{2ED3D53A-5587-47F0-8889-09C7BEFE5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900" y="441594"/>
            <a:ext cx="1219251" cy="1625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 coins arrondis 20">
            <a:extLst>
              <a:ext uri="{FF2B5EF4-FFF2-40B4-BE49-F238E27FC236}">
                <a16:creationId xmlns:a16="http://schemas.microsoft.com/office/drawing/2014/main" id="{33FADDBB-2EEB-48F9-A5EC-0B23BC98B61D}"/>
              </a:ext>
            </a:extLst>
          </p:cNvPr>
          <p:cNvSpPr/>
          <p:nvPr/>
        </p:nvSpPr>
        <p:spPr>
          <a:xfrm>
            <a:off x="7091216" y="2153953"/>
            <a:ext cx="1432413"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Quentin Mortier</a:t>
            </a:r>
          </a:p>
        </p:txBody>
      </p:sp>
      <p:sp>
        <p:nvSpPr>
          <p:cNvPr id="24" name="Rectangle : coins arrondis 23">
            <a:extLst>
              <a:ext uri="{FF2B5EF4-FFF2-40B4-BE49-F238E27FC236}">
                <a16:creationId xmlns:a16="http://schemas.microsoft.com/office/drawing/2014/main" id="{356C80D1-AE88-42A4-9852-AFA82724E4CD}"/>
              </a:ext>
            </a:extLst>
          </p:cNvPr>
          <p:cNvSpPr/>
          <p:nvPr/>
        </p:nvSpPr>
        <p:spPr>
          <a:xfrm>
            <a:off x="6429316" y="6438785"/>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Selim Lemsi</a:t>
            </a:r>
          </a:p>
        </p:txBody>
      </p:sp>
      <p:sp>
        <p:nvSpPr>
          <p:cNvPr id="25" name="Rectangle : coins arrondis 24">
            <a:extLst>
              <a:ext uri="{FF2B5EF4-FFF2-40B4-BE49-F238E27FC236}">
                <a16:creationId xmlns:a16="http://schemas.microsoft.com/office/drawing/2014/main" id="{2B745C77-E370-4820-9F57-75A4F10ACD5D}"/>
              </a:ext>
            </a:extLst>
          </p:cNvPr>
          <p:cNvSpPr/>
          <p:nvPr/>
        </p:nvSpPr>
        <p:spPr>
          <a:xfrm>
            <a:off x="8345489" y="5349723"/>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Bernard Custinne</a:t>
            </a:r>
          </a:p>
        </p:txBody>
      </p:sp>
      <p:sp>
        <p:nvSpPr>
          <p:cNvPr id="26" name="Rectangle : coins arrondis 25">
            <a:extLst>
              <a:ext uri="{FF2B5EF4-FFF2-40B4-BE49-F238E27FC236}">
                <a16:creationId xmlns:a16="http://schemas.microsoft.com/office/drawing/2014/main" id="{89E34286-402B-4B29-A632-3540AD5A4F2B}"/>
              </a:ext>
            </a:extLst>
          </p:cNvPr>
          <p:cNvSpPr/>
          <p:nvPr/>
        </p:nvSpPr>
        <p:spPr>
          <a:xfrm>
            <a:off x="2298396" y="5349723"/>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Véronique Senterre</a:t>
            </a:r>
          </a:p>
        </p:txBody>
      </p:sp>
      <p:pic>
        <p:nvPicPr>
          <p:cNvPr id="3" name="Image 2" descr="Une image contenant mur, personne, intérieur, habits&#10;&#10;Description générée automatiquement">
            <a:extLst>
              <a:ext uri="{FF2B5EF4-FFF2-40B4-BE49-F238E27FC236}">
                <a16:creationId xmlns:a16="http://schemas.microsoft.com/office/drawing/2014/main" id="{C957A8BC-6E3B-40D9-9C2E-B6B485AE42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00" y="3028327"/>
            <a:ext cx="1229397" cy="1229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 5" descr="Une image contenant personne, homme, intérieur, souriant&#10;&#10;Description générée automatiquement">
            <a:extLst>
              <a:ext uri="{FF2B5EF4-FFF2-40B4-BE49-F238E27FC236}">
                <a16:creationId xmlns:a16="http://schemas.microsoft.com/office/drawing/2014/main" id="{2A985BD4-78CF-4D0E-AC0F-65BC73513B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7786" y="2971935"/>
            <a:ext cx="1236980" cy="1236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Graphique 10" descr="Avis des clients">
            <a:extLst>
              <a:ext uri="{FF2B5EF4-FFF2-40B4-BE49-F238E27FC236}">
                <a16:creationId xmlns:a16="http://schemas.microsoft.com/office/drawing/2014/main" id="{7E982DAF-3E87-40EC-BCA1-60DBC22443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11267" y="2790249"/>
            <a:ext cx="666706" cy="666706"/>
          </a:xfrm>
          <a:prstGeom prst="rect">
            <a:avLst/>
          </a:prstGeom>
        </p:spPr>
      </p:pic>
      <p:sp>
        <p:nvSpPr>
          <p:cNvPr id="27" name="Rectangle : coins arrondis 26">
            <a:extLst>
              <a:ext uri="{FF2B5EF4-FFF2-40B4-BE49-F238E27FC236}">
                <a16:creationId xmlns:a16="http://schemas.microsoft.com/office/drawing/2014/main" id="{8AC350B9-A937-449E-8D1B-48EEA4F0816C}"/>
              </a:ext>
            </a:extLst>
          </p:cNvPr>
          <p:cNvSpPr/>
          <p:nvPr/>
        </p:nvSpPr>
        <p:spPr>
          <a:xfrm>
            <a:off x="10703048" y="210381"/>
            <a:ext cx="1219251" cy="1607267"/>
          </a:xfrm>
          <a:prstGeom prst="roundRect">
            <a:avLst/>
          </a:prstGeom>
          <a:noFill/>
          <a:ln w="28575">
            <a:solidFill>
              <a:srgbClr val="2578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28" name="Graphique 27" descr="Utilisateurs">
            <a:extLst>
              <a:ext uri="{FF2B5EF4-FFF2-40B4-BE49-F238E27FC236}">
                <a16:creationId xmlns:a16="http://schemas.microsoft.com/office/drawing/2014/main" id="{50C71C9E-A978-46CC-90AD-EC00EF4695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55473" y="92321"/>
            <a:ext cx="914400" cy="914400"/>
          </a:xfrm>
          <a:prstGeom prst="rect">
            <a:avLst/>
          </a:prstGeom>
        </p:spPr>
      </p:pic>
      <p:pic>
        <p:nvPicPr>
          <p:cNvPr id="29" name="Graphique 28" descr="Point d’interrogation">
            <a:extLst>
              <a:ext uri="{FF2B5EF4-FFF2-40B4-BE49-F238E27FC236}">
                <a16:creationId xmlns:a16="http://schemas.microsoft.com/office/drawing/2014/main" id="{E5D6E430-C020-40F5-8FAE-B606E5340A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987270" y="1122599"/>
            <a:ext cx="650806" cy="650806"/>
          </a:xfrm>
          <a:prstGeom prst="rect">
            <a:avLst/>
          </a:prstGeom>
        </p:spPr>
      </p:pic>
      <p:sp>
        <p:nvSpPr>
          <p:cNvPr id="30" name="ZoneTexte 29">
            <a:extLst>
              <a:ext uri="{FF2B5EF4-FFF2-40B4-BE49-F238E27FC236}">
                <a16:creationId xmlns:a16="http://schemas.microsoft.com/office/drawing/2014/main" id="{C15B503D-CF2B-4AE9-A979-E9DCA1A250FD}"/>
              </a:ext>
            </a:extLst>
          </p:cNvPr>
          <p:cNvSpPr txBox="1"/>
          <p:nvPr/>
        </p:nvSpPr>
        <p:spPr>
          <a:xfrm>
            <a:off x="10230070" y="829348"/>
            <a:ext cx="2165207" cy="369332"/>
          </a:xfrm>
          <a:prstGeom prst="rect">
            <a:avLst/>
          </a:prstGeom>
          <a:noFill/>
        </p:spPr>
        <p:txBody>
          <a:bodyPr wrap="square" rtlCol="0">
            <a:spAutoFit/>
          </a:bodyPr>
          <a:lstStyle/>
          <a:p>
            <a:pPr algn="ctr"/>
            <a:r>
              <a:rPr lang="fr-BE" b="1" dirty="0">
                <a:solidFill>
                  <a:srgbClr val="23783E"/>
                </a:solidFill>
                <a:latin typeface="72 Light" panose="020B0303030000000003" pitchFamily="34" charset="0"/>
                <a:cs typeface="72 Light" panose="020B0303030000000003" pitchFamily="34" charset="0"/>
              </a:rPr>
              <a:t>VOUS</a:t>
            </a:r>
          </a:p>
        </p:txBody>
      </p:sp>
      <p:pic>
        <p:nvPicPr>
          <p:cNvPr id="32" name="Image 31" descr="Une image contenant personne, mur, intérieur, cravate&#10;&#10;Description générée automatiquement">
            <a:extLst>
              <a:ext uri="{FF2B5EF4-FFF2-40B4-BE49-F238E27FC236}">
                <a16:creationId xmlns:a16="http://schemas.microsoft.com/office/drawing/2014/main" id="{30FA16B3-0A9B-40B2-AE0F-AE315E733E5D}"/>
              </a:ext>
            </a:extLst>
          </p:cNvPr>
          <p:cNvPicPr>
            <a:picLocks noChangeAspect="1"/>
          </p:cNvPicPr>
          <p:nvPr/>
        </p:nvPicPr>
        <p:blipFill rotWithShape="1">
          <a:blip r:embed="rId12">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val="0"/>
              </a:ext>
            </a:extLst>
          </a:blip>
          <a:srcRect l="6666" r="10975"/>
          <a:stretch/>
        </p:blipFill>
        <p:spPr>
          <a:xfrm>
            <a:off x="2538384" y="3738643"/>
            <a:ext cx="1221146" cy="1607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 name="Rectangle : coins arrondis 32">
            <a:extLst>
              <a:ext uri="{FF2B5EF4-FFF2-40B4-BE49-F238E27FC236}">
                <a16:creationId xmlns:a16="http://schemas.microsoft.com/office/drawing/2014/main" id="{AB0AE9DE-2E08-409A-ACAD-B631C7269CDC}"/>
              </a:ext>
            </a:extLst>
          </p:cNvPr>
          <p:cNvSpPr/>
          <p:nvPr/>
        </p:nvSpPr>
        <p:spPr>
          <a:xfrm>
            <a:off x="4286879" y="4831519"/>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34" name="Graphique 33" descr="Profil femelle">
            <a:extLst>
              <a:ext uri="{FF2B5EF4-FFF2-40B4-BE49-F238E27FC236}">
                <a16:creationId xmlns:a16="http://schemas.microsoft.com/office/drawing/2014/main" id="{10A91899-EE8A-48BC-8505-7A8FEC7E353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4455639" y="5257731"/>
            <a:ext cx="914400" cy="914400"/>
          </a:xfrm>
          <a:prstGeom prst="rect">
            <a:avLst/>
          </a:prstGeom>
        </p:spPr>
      </p:pic>
      <p:sp>
        <p:nvSpPr>
          <p:cNvPr id="36" name="Rectangle : coins arrondis 35">
            <a:extLst>
              <a:ext uri="{FF2B5EF4-FFF2-40B4-BE49-F238E27FC236}">
                <a16:creationId xmlns:a16="http://schemas.microsoft.com/office/drawing/2014/main" id="{5CB439BE-58C8-4F83-81DD-E01CD13D9632}"/>
              </a:ext>
            </a:extLst>
          </p:cNvPr>
          <p:cNvSpPr/>
          <p:nvPr/>
        </p:nvSpPr>
        <p:spPr>
          <a:xfrm>
            <a:off x="6654673" y="4831518"/>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37" name="Graphique 36" descr="Profil masculin">
            <a:extLst>
              <a:ext uri="{FF2B5EF4-FFF2-40B4-BE49-F238E27FC236}">
                <a16:creationId xmlns:a16="http://schemas.microsoft.com/office/drawing/2014/main" id="{C399AB2D-6E5C-4664-82C2-56AEB8E740D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07098" y="5158398"/>
            <a:ext cx="914400" cy="914400"/>
          </a:xfrm>
          <a:prstGeom prst="rect">
            <a:avLst/>
          </a:prstGeom>
        </p:spPr>
      </p:pic>
      <p:sp>
        <p:nvSpPr>
          <p:cNvPr id="38" name="Rectangle : coins arrondis 37">
            <a:extLst>
              <a:ext uri="{FF2B5EF4-FFF2-40B4-BE49-F238E27FC236}">
                <a16:creationId xmlns:a16="http://schemas.microsoft.com/office/drawing/2014/main" id="{1D475816-59D4-4CA5-8340-4490E38D29D2}"/>
              </a:ext>
            </a:extLst>
          </p:cNvPr>
          <p:cNvSpPr/>
          <p:nvPr/>
        </p:nvSpPr>
        <p:spPr>
          <a:xfrm>
            <a:off x="8523629" y="3729653"/>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39" name="Graphique 38" descr="Profil masculin">
            <a:extLst>
              <a:ext uri="{FF2B5EF4-FFF2-40B4-BE49-F238E27FC236}">
                <a16:creationId xmlns:a16="http://schemas.microsoft.com/office/drawing/2014/main" id="{32553B1B-D990-4DE2-BFD4-39C6EDB8CCD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76054" y="4056533"/>
            <a:ext cx="914400" cy="914400"/>
          </a:xfrm>
          <a:prstGeom prst="rect">
            <a:avLst/>
          </a:prstGeom>
        </p:spPr>
      </p:pic>
      <p:pic>
        <p:nvPicPr>
          <p:cNvPr id="35" name="Image 34">
            <a:extLst>
              <a:ext uri="{FF2B5EF4-FFF2-40B4-BE49-F238E27FC236}">
                <a16:creationId xmlns:a16="http://schemas.microsoft.com/office/drawing/2014/main" id="{90BE954F-7606-4171-AA04-2C663A022ACF}"/>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149925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LES GROUPES DE TRAVAIL – GT COMMUNICATION</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9" name="Rectangle 8">
            <a:extLst>
              <a:ext uri="{FF2B5EF4-FFF2-40B4-BE49-F238E27FC236}">
                <a16:creationId xmlns:a16="http://schemas.microsoft.com/office/drawing/2014/main" id="{7C67FA3A-7B9D-4F38-BB2F-D9B34310972E}"/>
              </a:ext>
            </a:extLst>
          </p:cNvPr>
          <p:cNvSpPr/>
          <p:nvPr/>
        </p:nvSpPr>
        <p:spPr>
          <a:xfrm>
            <a:off x="1454020" y="2906146"/>
            <a:ext cx="7884356" cy="1881990"/>
          </a:xfrm>
          <a:prstGeom prst="rect">
            <a:avLst/>
          </a:prstGeom>
        </p:spPr>
        <p:txBody>
          <a:bodyPr wrap="square">
            <a:spAutoFit/>
          </a:bodyPr>
          <a:lstStyle/>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Mise à jour site Internet</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Mailings à destination des coopérateurs</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Promotion appel à l’épargne</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Enquête Cociter</a:t>
            </a:r>
          </a:p>
        </p:txBody>
      </p:sp>
      <p:sp>
        <p:nvSpPr>
          <p:cNvPr id="13" name="Rectangle 12">
            <a:extLst>
              <a:ext uri="{FF2B5EF4-FFF2-40B4-BE49-F238E27FC236}">
                <a16:creationId xmlns:a16="http://schemas.microsoft.com/office/drawing/2014/main" id="{BA781954-B93A-4FA3-BF4D-ADAE24245AB4}"/>
              </a:ext>
            </a:extLst>
          </p:cNvPr>
          <p:cNvSpPr/>
          <p:nvPr/>
        </p:nvSpPr>
        <p:spPr>
          <a:xfrm>
            <a:off x="838200" y="2071191"/>
            <a:ext cx="2334293" cy="461665"/>
          </a:xfrm>
          <a:prstGeom prst="rect">
            <a:avLst/>
          </a:prstGeom>
        </p:spPr>
        <p:txBody>
          <a:bodyPr wrap="none">
            <a:spAutoFit/>
          </a:bodyPr>
          <a:lstStyle/>
          <a:p>
            <a:r>
              <a:rPr lang="fr-FR" sz="2400" b="1" dirty="0">
                <a:solidFill>
                  <a:srgbClr val="B5C633"/>
                </a:solidFill>
                <a:latin typeface="72 Black" panose="020B0A04030603020204" pitchFamily="34" charset="0"/>
                <a:cs typeface="72 Black" panose="020B0A04030603020204" pitchFamily="34" charset="0"/>
              </a:rPr>
              <a:t>Activités 2020</a:t>
            </a:r>
            <a:endParaRPr lang="fr-BE" sz="2400" dirty="0"/>
          </a:p>
        </p:txBody>
      </p:sp>
    </p:spTree>
    <p:extLst>
      <p:ext uri="{BB962C8B-B14F-4D97-AF65-F5344CB8AC3E}">
        <p14:creationId xmlns:p14="http://schemas.microsoft.com/office/powerpoint/2010/main" val="2457773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LES GROUPES DE TRAVAIL – GT COMMUNICATION</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9" name="Rectangle 8">
            <a:extLst>
              <a:ext uri="{FF2B5EF4-FFF2-40B4-BE49-F238E27FC236}">
                <a16:creationId xmlns:a16="http://schemas.microsoft.com/office/drawing/2014/main" id="{7C67FA3A-7B9D-4F38-BB2F-D9B34310972E}"/>
              </a:ext>
            </a:extLst>
          </p:cNvPr>
          <p:cNvSpPr/>
          <p:nvPr/>
        </p:nvSpPr>
        <p:spPr>
          <a:xfrm>
            <a:off x="1454020" y="2906146"/>
            <a:ext cx="7884356" cy="1420325"/>
          </a:xfrm>
          <a:prstGeom prst="rect">
            <a:avLst/>
          </a:prstGeom>
        </p:spPr>
        <p:txBody>
          <a:bodyPr wrap="square">
            <a:spAutoFit/>
          </a:bodyPr>
          <a:lstStyle/>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Communication vers et entre coopérateurs</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Promotion de Cociter (achat groupé)</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Appel à l’épargne (focus sur projets concrets)</a:t>
            </a:r>
          </a:p>
        </p:txBody>
      </p:sp>
      <p:sp>
        <p:nvSpPr>
          <p:cNvPr id="13" name="Rectangle 12">
            <a:extLst>
              <a:ext uri="{FF2B5EF4-FFF2-40B4-BE49-F238E27FC236}">
                <a16:creationId xmlns:a16="http://schemas.microsoft.com/office/drawing/2014/main" id="{BA781954-B93A-4FA3-BF4D-ADAE24245AB4}"/>
              </a:ext>
            </a:extLst>
          </p:cNvPr>
          <p:cNvSpPr/>
          <p:nvPr/>
        </p:nvSpPr>
        <p:spPr>
          <a:xfrm>
            <a:off x="838200" y="2071191"/>
            <a:ext cx="2377574" cy="461665"/>
          </a:xfrm>
          <a:prstGeom prst="rect">
            <a:avLst/>
          </a:prstGeom>
        </p:spPr>
        <p:txBody>
          <a:bodyPr wrap="none">
            <a:spAutoFit/>
          </a:bodyPr>
          <a:lstStyle/>
          <a:p>
            <a:r>
              <a:rPr lang="fr-FR" sz="2400" b="1" dirty="0">
                <a:solidFill>
                  <a:srgbClr val="B5C633"/>
                </a:solidFill>
                <a:latin typeface="72 Black" panose="020B0A04030603020204" pitchFamily="34" charset="0"/>
                <a:cs typeface="72 Black" panose="020B0A04030603020204" pitchFamily="34" charset="0"/>
              </a:rPr>
              <a:t>Planning 2021</a:t>
            </a:r>
            <a:endParaRPr lang="fr-BE" sz="2400" dirty="0"/>
          </a:p>
        </p:txBody>
      </p:sp>
    </p:spTree>
    <p:extLst>
      <p:ext uri="{BB962C8B-B14F-4D97-AF65-F5344CB8AC3E}">
        <p14:creationId xmlns:p14="http://schemas.microsoft.com/office/powerpoint/2010/main" val="53494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ORDRE DU JOUR</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33" name="ZoneTexte 32">
            <a:extLst>
              <a:ext uri="{FF2B5EF4-FFF2-40B4-BE49-F238E27FC236}">
                <a16:creationId xmlns:a16="http://schemas.microsoft.com/office/drawing/2014/main" id="{B72356CE-DA6C-4DDB-AB45-FFDB1C845261}"/>
              </a:ext>
            </a:extLst>
          </p:cNvPr>
          <p:cNvSpPr txBox="1"/>
          <p:nvPr/>
        </p:nvSpPr>
        <p:spPr>
          <a:xfrm>
            <a:off x="838200" y="1614065"/>
            <a:ext cx="6329619" cy="3108543"/>
          </a:xfrm>
          <a:prstGeom prst="rect">
            <a:avLst/>
          </a:prstGeom>
          <a:noFill/>
        </p:spPr>
        <p:txBody>
          <a:bodyPr wrap="square" rtlCol="0">
            <a:spAutoFit/>
          </a:bodyPr>
          <a:lstStyle/>
          <a:p>
            <a:pPr marL="342900" indent="-342900" algn="just">
              <a:buFont typeface="+mj-lt"/>
              <a:buAutoNum type="arabicPeriod"/>
            </a:pPr>
            <a:r>
              <a:rPr lang="fr-FR" dirty="0">
                <a:latin typeface="72 Light" panose="020B0303030000000003" pitchFamily="34" charset="0"/>
                <a:cs typeface="72 Light" panose="020B0303030000000003" pitchFamily="34" charset="0"/>
              </a:rPr>
              <a:t>Ordre du jour - vérification présences et procurations   </a:t>
            </a:r>
          </a:p>
          <a:p>
            <a:pPr marL="342900" indent="-342900" algn="just">
              <a:buFont typeface="+mj-lt"/>
              <a:buAutoNum type="arabicPeriod"/>
            </a:pPr>
            <a:r>
              <a:rPr lang="fr-FR" dirty="0">
                <a:latin typeface="72 Light" panose="020B0303030000000003" pitchFamily="34" charset="0"/>
                <a:cs typeface="72 Light" panose="020B0303030000000003" pitchFamily="34" charset="0"/>
              </a:rPr>
              <a:t>Approbation PV : AG ordinaire 22/06/2020</a:t>
            </a:r>
          </a:p>
          <a:p>
            <a:pPr marL="342900" indent="-342900" algn="just">
              <a:buFont typeface="+mj-lt"/>
              <a:buAutoNum type="arabicPeriod"/>
            </a:pPr>
            <a:r>
              <a:rPr lang="fr-FR" dirty="0">
                <a:latin typeface="72 Light" panose="020B0303030000000003" pitchFamily="34" charset="0"/>
                <a:cs typeface="72 Light" panose="020B0303030000000003" pitchFamily="34" charset="0"/>
              </a:rPr>
              <a:t>Rapport d’activités 2020 &amp; nouvelles des GT</a:t>
            </a:r>
          </a:p>
          <a:p>
            <a:pPr marL="342900" indent="-342900" algn="just">
              <a:buFont typeface="+mj-lt"/>
              <a:buAutoNum type="arabicPeriod"/>
            </a:pPr>
            <a:r>
              <a:rPr lang="fr-FR" dirty="0">
                <a:latin typeface="72 Light" panose="020B0303030000000003" pitchFamily="34" charset="0"/>
                <a:cs typeface="72 Light" panose="020B0303030000000003" pitchFamily="34" charset="0"/>
              </a:rPr>
              <a:t>Bilan et résultats 2020 &amp; budget indicatif 2021/2022</a:t>
            </a:r>
          </a:p>
          <a:p>
            <a:pPr marL="342900" indent="-342900" algn="just">
              <a:buFont typeface="+mj-lt"/>
              <a:buAutoNum type="arabicPeriod"/>
            </a:pPr>
            <a:r>
              <a:rPr lang="fr-FR" dirty="0">
                <a:latin typeface="72 Light" panose="020B0303030000000003" pitchFamily="34" charset="0"/>
                <a:cs typeface="72 Light" panose="020B0303030000000003" pitchFamily="34" charset="0"/>
              </a:rPr>
              <a:t>Distribution d’un dividende: proposition du CA  </a:t>
            </a:r>
          </a:p>
          <a:p>
            <a:pPr marL="342900" indent="-342900" algn="just">
              <a:buFont typeface="+mj-lt"/>
              <a:buAutoNum type="arabicPeriod"/>
            </a:pPr>
            <a:r>
              <a:rPr lang="fr-FR" dirty="0">
                <a:latin typeface="72 Light" panose="020B0303030000000003" pitchFamily="34" charset="0"/>
                <a:cs typeface="72 Light" panose="020B0303030000000003" pitchFamily="34" charset="0"/>
              </a:rPr>
              <a:t>Renouvellement partiel du CA</a:t>
            </a:r>
          </a:p>
          <a:p>
            <a:pPr marL="342900" indent="-342900" algn="just">
              <a:buFont typeface="+mj-lt"/>
              <a:buAutoNum type="arabicPeriod"/>
            </a:pPr>
            <a:r>
              <a:rPr lang="fr-FR" dirty="0">
                <a:latin typeface="72 Light" panose="020B0303030000000003" pitchFamily="34" charset="0"/>
                <a:cs typeface="72 Light" panose="020B0303030000000003" pitchFamily="34" charset="0"/>
              </a:rPr>
              <a:t>Votes : </a:t>
            </a:r>
          </a:p>
          <a:p>
            <a:pPr marL="742950" lvl="1" indent="-285750" algn="just">
              <a:buFont typeface="Courier New" panose="02070309020205020404" pitchFamily="49" charset="0"/>
              <a:buChar char="o"/>
            </a:pPr>
            <a:r>
              <a:rPr lang="fr-FR" sz="1400" dirty="0">
                <a:latin typeface="72 Light" panose="020B0303030000000003" pitchFamily="34" charset="0"/>
                <a:cs typeface="72 Light" panose="020B0303030000000003" pitchFamily="34" charset="0"/>
              </a:rPr>
              <a:t>Approbation des comptes 2020 (bilan et comptes de résultats) et du budget 2021</a:t>
            </a:r>
          </a:p>
          <a:p>
            <a:pPr marL="742950" lvl="1" indent="-285750" algn="just">
              <a:buFont typeface="Courier New" panose="02070309020205020404" pitchFamily="49" charset="0"/>
              <a:buChar char="o"/>
            </a:pPr>
            <a:r>
              <a:rPr lang="fr-FR" sz="1400" dirty="0">
                <a:latin typeface="72 Light" panose="020B0303030000000003" pitchFamily="34" charset="0"/>
                <a:cs typeface="72 Light" panose="020B0303030000000003" pitchFamily="34" charset="0"/>
              </a:rPr>
              <a:t>Décharge aux administrateurs </a:t>
            </a:r>
          </a:p>
          <a:p>
            <a:pPr marL="742950" lvl="1" indent="-285750" algn="just">
              <a:buFont typeface="Courier New" panose="02070309020205020404" pitchFamily="49" charset="0"/>
              <a:buChar char="o"/>
            </a:pPr>
            <a:r>
              <a:rPr lang="fr-FR" sz="1400" dirty="0">
                <a:latin typeface="72 Light" panose="020B0303030000000003" pitchFamily="34" charset="0"/>
                <a:cs typeface="72 Light" panose="020B0303030000000003" pitchFamily="34" charset="0"/>
              </a:rPr>
              <a:t>Distribution d’un dividende</a:t>
            </a:r>
          </a:p>
          <a:p>
            <a:pPr marL="742950" lvl="1" indent="-285750" algn="just">
              <a:buFont typeface="Courier New" panose="02070309020205020404" pitchFamily="49" charset="0"/>
              <a:buChar char="o"/>
            </a:pPr>
            <a:r>
              <a:rPr lang="fr-FR" sz="1400" dirty="0">
                <a:latin typeface="72 Light" panose="020B0303030000000003" pitchFamily="34" charset="0"/>
                <a:cs typeface="72 Light" panose="020B0303030000000003" pitchFamily="34" charset="0"/>
              </a:rPr>
              <a:t>Election d’un ou plusieurs administrateurs/</a:t>
            </a:r>
            <a:r>
              <a:rPr lang="fr-FR" sz="1400" dirty="0" err="1">
                <a:latin typeface="72 Light" panose="020B0303030000000003" pitchFamily="34" charset="0"/>
                <a:cs typeface="72 Light" panose="020B0303030000000003" pitchFamily="34" charset="0"/>
              </a:rPr>
              <a:t>trices</a:t>
            </a:r>
            <a:endParaRPr lang="fr-FR" sz="1400" dirty="0">
              <a:latin typeface="72 Light" panose="020B0303030000000003" pitchFamily="34" charset="0"/>
              <a:cs typeface="72 Light" panose="020B0303030000000003" pitchFamily="34" charset="0"/>
            </a:endParaRPr>
          </a:p>
        </p:txBody>
      </p:sp>
      <p:pic>
        <p:nvPicPr>
          <p:cNvPr id="8" name="Image 7" descr="Une image contenant personne&#10;&#10;Description générée automatiquement">
            <a:extLst>
              <a:ext uri="{FF2B5EF4-FFF2-40B4-BE49-F238E27FC236}">
                <a16:creationId xmlns:a16="http://schemas.microsoft.com/office/drawing/2014/main" id="{2659C07B-A8D7-4271-BB33-224575D17CD9}"/>
              </a:ext>
            </a:extLst>
          </p:cNvPr>
          <p:cNvPicPr>
            <a:picLocks noChangeAspect="1"/>
          </p:cNvPicPr>
          <p:nvPr/>
        </p:nvPicPr>
        <p:blipFill rotWithShape="1">
          <a:blip r:embed="rId3">
            <a:extLst>
              <a:ext uri="{28A0092B-C50C-407E-A947-70E740481C1C}">
                <a14:useLocalDpi xmlns:a14="http://schemas.microsoft.com/office/drawing/2010/main" val="0"/>
              </a:ext>
            </a:extLst>
          </a:blip>
          <a:srcRect l="3501"/>
          <a:stretch/>
        </p:blipFill>
        <p:spPr>
          <a:xfrm>
            <a:off x="7780045" y="0"/>
            <a:ext cx="4411955" cy="6858000"/>
          </a:xfrm>
          <a:prstGeom prst="rect">
            <a:avLst/>
          </a:prstGeom>
        </p:spPr>
      </p:pic>
    </p:spTree>
    <p:extLst>
      <p:ext uri="{BB962C8B-B14F-4D97-AF65-F5344CB8AC3E}">
        <p14:creationId xmlns:p14="http://schemas.microsoft.com/office/powerpoint/2010/main" val="3450623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2003A83-E16E-448F-826C-D75FAC74574C}"/>
              </a:ext>
            </a:extLst>
          </p:cNvPr>
          <p:cNvSpPr/>
          <p:nvPr/>
        </p:nvSpPr>
        <p:spPr>
          <a:xfrm>
            <a:off x="4320594" y="2659197"/>
            <a:ext cx="3550813" cy="1671762"/>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latin typeface="72 Light" panose="020B0303030000000003" pitchFamily="34" charset="0"/>
                <a:cs typeface="72 Light" panose="020B0303030000000003" pitchFamily="34" charset="0"/>
              </a:rPr>
              <a:t>GT Photovoltaïque</a:t>
            </a:r>
          </a:p>
        </p:txBody>
      </p:sp>
      <p:pic>
        <p:nvPicPr>
          <p:cNvPr id="9" name="Image 8" descr="Une image contenant arbre, personne, extérieur, homme&#10;&#10;Description générée automatiquement">
            <a:extLst>
              <a:ext uri="{FF2B5EF4-FFF2-40B4-BE49-F238E27FC236}">
                <a16:creationId xmlns:a16="http://schemas.microsoft.com/office/drawing/2014/main" id="{8513516B-21DE-4CBE-B21F-05DC1B3BB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9574" y="441594"/>
            <a:ext cx="1221146" cy="1607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 coins arrondis 15">
            <a:extLst>
              <a:ext uri="{FF2B5EF4-FFF2-40B4-BE49-F238E27FC236}">
                <a16:creationId xmlns:a16="http://schemas.microsoft.com/office/drawing/2014/main" id="{6960AC09-E778-495E-A799-289787330A11}"/>
              </a:ext>
            </a:extLst>
          </p:cNvPr>
          <p:cNvSpPr/>
          <p:nvPr/>
        </p:nvSpPr>
        <p:spPr>
          <a:xfrm>
            <a:off x="6853665" y="2153953"/>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Alain Morel</a:t>
            </a:r>
          </a:p>
        </p:txBody>
      </p:sp>
      <p:sp>
        <p:nvSpPr>
          <p:cNvPr id="22" name="Rectangle : coins arrondis 21">
            <a:extLst>
              <a:ext uri="{FF2B5EF4-FFF2-40B4-BE49-F238E27FC236}">
                <a16:creationId xmlns:a16="http://schemas.microsoft.com/office/drawing/2014/main" id="{460FE951-5486-43F3-BE1E-2EB7976DD152}"/>
              </a:ext>
            </a:extLst>
          </p:cNvPr>
          <p:cNvSpPr/>
          <p:nvPr/>
        </p:nvSpPr>
        <p:spPr>
          <a:xfrm>
            <a:off x="3720662" y="2153953"/>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Jean Tafforeau</a:t>
            </a:r>
          </a:p>
        </p:txBody>
      </p:sp>
      <p:pic>
        <p:nvPicPr>
          <p:cNvPr id="23" name="Image 22" descr="Une image contenant arbre, extérieur, personne&#10;&#10;Description générée automatiquement">
            <a:extLst>
              <a:ext uri="{FF2B5EF4-FFF2-40B4-BE49-F238E27FC236}">
                <a16:creationId xmlns:a16="http://schemas.microsoft.com/office/drawing/2014/main" id="{D337B651-E7CF-4E4C-94C7-5E4C304965B6}"/>
              </a:ext>
            </a:extLst>
          </p:cNvPr>
          <p:cNvPicPr>
            <a:picLocks noChangeAspect="1"/>
          </p:cNvPicPr>
          <p:nvPr/>
        </p:nvPicPr>
        <p:blipFill rotWithShape="1">
          <a:blip r:embed="rId3">
            <a:extLst>
              <a:ext uri="{28A0092B-C50C-407E-A947-70E740481C1C}">
                <a14:useLocalDpi xmlns:a14="http://schemas.microsoft.com/office/drawing/2010/main" val="0"/>
              </a:ext>
            </a:extLst>
          </a:blip>
          <a:srcRect t="6916"/>
          <a:stretch/>
        </p:blipFill>
        <p:spPr>
          <a:xfrm>
            <a:off x="3772952" y="441594"/>
            <a:ext cx="1327834" cy="1655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a:extLst>
              <a:ext uri="{FF2B5EF4-FFF2-40B4-BE49-F238E27FC236}">
                <a16:creationId xmlns:a16="http://schemas.microsoft.com/office/drawing/2014/main" id="{AC686CF8-C480-47BD-9836-2EAE3A8FC8A6}"/>
              </a:ext>
            </a:extLst>
          </p:cNvPr>
          <p:cNvPicPr/>
          <p:nvPr/>
        </p:nvPicPr>
        <p:blipFill>
          <a:blip r:embed="rId4"/>
          <a:stretch>
            <a:fillRect/>
          </a:stretch>
        </p:blipFill>
        <p:spPr>
          <a:xfrm>
            <a:off x="959465" y="3518405"/>
            <a:ext cx="1222375" cy="1236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 13">
            <a:extLst>
              <a:ext uri="{FF2B5EF4-FFF2-40B4-BE49-F238E27FC236}">
                <a16:creationId xmlns:a16="http://schemas.microsoft.com/office/drawing/2014/main" id="{963FDBCE-BB6E-4162-BCD0-C82D81F94831}"/>
              </a:ext>
            </a:extLst>
          </p:cNvPr>
          <p:cNvPicPr/>
          <p:nvPr/>
        </p:nvPicPr>
        <p:blipFill rotWithShape="1">
          <a:blip r:embed="rId5"/>
          <a:srcRect r="13768"/>
          <a:stretch/>
        </p:blipFill>
        <p:spPr>
          <a:xfrm>
            <a:off x="5526272" y="4843714"/>
            <a:ext cx="1222375" cy="14268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Image 14">
            <a:extLst>
              <a:ext uri="{FF2B5EF4-FFF2-40B4-BE49-F238E27FC236}">
                <a16:creationId xmlns:a16="http://schemas.microsoft.com/office/drawing/2014/main" id="{C9C6C040-F1AC-465D-9967-FF82A3FB03A3}"/>
              </a:ext>
            </a:extLst>
          </p:cNvPr>
          <p:cNvPicPr/>
          <p:nvPr/>
        </p:nvPicPr>
        <p:blipFill>
          <a:blip r:embed="rId6"/>
          <a:stretch>
            <a:fillRect/>
          </a:stretch>
        </p:blipFill>
        <p:spPr>
          <a:xfrm>
            <a:off x="10090299" y="3518405"/>
            <a:ext cx="1222375" cy="1236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 coins arrondis 16">
            <a:extLst>
              <a:ext uri="{FF2B5EF4-FFF2-40B4-BE49-F238E27FC236}">
                <a16:creationId xmlns:a16="http://schemas.microsoft.com/office/drawing/2014/main" id="{0EE6CB25-BEBA-408D-8512-29078DFAEECF}"/>
              </a:ext>
            </a:extLst>
          </p:cNvPr>
          <p:cNvSpPr/>
          <p:nvPr/>
        </p:nvSpPr>
        <p:spPr>
          <a:xfrm>
            <a:off x="854446" y="4832299"/>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Benoît Fortz</a:t>
            </a:r>
          </a:p>
        </p:txBody>
      </p:sp>
      <p:sp>
        <p:nvSpPr>
          <p:cNvPr id="18" name="Rectangle : coins arrondis 17">
            <a:extLst>
              <a:ext uri="{FF2B5EF4-FFF2-40B4-BE49-F238E27FC236}">
                <a16:creationId xmlns:a16="http://schemas.microsoft.com/office/drawing/2014/main" id="{06D99C8F-CD4E-4861-9B19-0E01F1E50AA7}"/>
              </a:ext>
            </a:extLst>
          </p:cNvPr>
          <p:cNvSpPr/>
          <p:nvPr/>
        </p:nvSpPr>
        <p:spPr>
          <a:xfrm>
            <a:off x="5421252" y="6308152"/>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Didier Brosemer</a:t>
            </a:r>
          </a:p>
        </p:txBody>
      </p:sp>
      <p:sp>
        <p:nvSpPr>
          <p:cNvPr id="19" name="Rectangle : coins arrondis 18">
            <a:extLst>
              <a:ext uri="{FF2B5EF4-FFF2-40B4-BE49-F238E27FC236}">
                <a16:creationId xmlns:a16="http://schemas.microsoft.com/office/drawing/2014/main" id="{E14E64F4-10D6-4738-9347-68F4644F6048}"/>
              </a:ext>
            </a:extLst>
          </p:cNvPr>
          <p:cNvSpPr/>
          <p:nvPr/>
        </p:nvSpPr>
        <p:spPr>
          <a:xfrm>
            <a:off x="9985279" y="4843714"/>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Raphaël Lhomme</a:t>
            </a:r>
          </a:p>
        </p:txBody>
      </p:sp>
      <p:pic>
        <p:nvPicPr>
          <p:cNvPr id="3" name="Graphique 2" descr="Soleil">
            <a:extLst>
              <a:ext uri="{FF2B5EF4-FFF2-40B4-BE49-F238E27FC236}">
                <a16:creationId xmlns:a16="http://schemas.microsoft.com/office/drawing/2014/main" id="{6D436C35-B61B-4A27-B5C7-F0974DAC01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39574" y="2748110"/>
            <a:ext cx="645207" cy="645207"/>
          </a:xfrm>
          <a:prstGeom prst="rect">
            <a:avLst/>
          </a:prstGeom>
        </p:spPr>
      </p:pic>
      <p:sp>
        <p:nvSpPr>
          <p:cNvPr id="20" name="Rectangle : coins arrondis 19">
            <a:extLst>
              <a:ext uri="{FF2B5EF4-FFF2-40B4-BE49-F238E27FC236}">
                <a16:creationId xmlns:a16="http://schemas.microsoft.com/office/drawing/2014/main" id="{ED1C5F26-7554-4C60-8E5B-B0DD874C64EB}"/>
              </a:ext>
            </a:extLst>
          </p:cNvPr>
          <p:cNvSpPr/>
          <p:nvPr/>
        </p:nvSpPr>
        <p:spPr>
          <a:xfrm>
            <a:off x="10703048" y="210381"/>
            <a:ext cx="1219251" cy="1607267"/>
          </a:xfrm>
          <a:prstGeom prst="roundRect">
            <a:avLst/>
          </a:prstGeom>
          <a:noFill/>
          <a:ln w="28575">
            <a:solidFill>
              <a:srgbClr val="2578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21" name="Graphique 20" descr="Utilisateurs">
            <a:extLst>
              <a:ext uri="{FF2B5EF4-FFF2-40B4-BE49-F238E27FC236}">
                <a16:creationId xmlns:a16="http://schemas.microsoft.com/office/drawing/2014/main" id="{CEB5152F-9EFF-49DB-980A-F5EC981FFB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55473" y="92321"/>
            <a:ext cx="914400" cy="914400"/>
          </a:xfrm>
          <a:prstGeom prst="rect">
            <a:avLst/>
          </a:prstGeom>
        </p:spPr>
      </p:pic>
      <p:pic>
        <p:nvPicPr>
          <p:cNvPr id="24" name="Graphique 23" descr="Point d’interrogation">
            <a:extLst>
              <a:ext uri="{FF2B5EF4-FFF2-40B4-BE49-F238E27FC236}">
                <a16:creationId xmlns:a16="http://schemas.microsoft.com/office/drawing/2014/main" id="{0A591D17-70B2-46E1-90DF-7DA4E352DC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87270" y="1122599"/>
            <a:ext cx="650806" cy="650806"/>
          </a:xfrm>
          <a:prstGeom prst="rect">
            <a:avLst/>
          </a:prstGeom>
        </p:spPr>
      </p:pic>
      <p:sp>
        <p:nvSpPr>
          <p:cNvPr id="25" name="ZoneTexte 24">
            <a:extLst>
              <a:ext uri="{FF2B5EF4-FFF2-40B4-BE49-F238E27FC236}">
                <a16:creationId xmlns:a16="http://schemas.microsoft.com/office/drawing/2014/main" id="{257ED06E-D8AA-41CC-B602-5E68586E7295}"/>
              </a:ext>
            </a:extLst>
          </p:cNvPr>
          <p:cNvSpPr txBox="1"/>
          <p:nvPr/>
        </p:nvSpPr>
        <p:spPr>
          <a:xfrm>
            <a:off x="10230070" y="829348"/>
            <a:ext cx="2165207" cy="369332"/>
          </a:xfrm>
          <a:prstGeom prst="rect">
            <a:avLst/>
          </a:prstGeom>
          <a:noFill/>
        </p:spPr>
        <p:txBody>
          <a:bodyPr wrap="square" rtlCol="0">
            <a:spAutoFit/>
          </a:bodyPr>
          <a:lstStyle/>
          <a:p>
            <a:pPr algn="ctr"/>
            <a:r>
              <a:rPr lang="fr-BE" b="1" dirty="0">
                <a:solidFill>
                  <a:srgbClr val="23783E"/>
                </a:solidFill>
                <a:latin typeface="72 Light" panose="020B0303030000000003" pitchFamily="34" charset="0"/>
                <a:cs typeface="72 Light" panose="020B0303030000000003" pitchFamily="34" charset="0"/>
              </a:rPr>
              <a:t>VOUS</a:t>
            </a:r>
          </a:p>
        </p:txBody>
      </p:sp>
      <p:pic>
        <p:nvPicPr>
          <p:cNvPr id="27" name="Image 26">
            <a:extLst>
              <a:ext uri="{FF2B5EF4-FFF2-40B4-BE49-F238E27FC236}">
                <a16:creationId xmlns:a16="http://schemas.microsoft.com/office/drawing/2014/main" id="{B0A9EFE7-82BE-4521-8488-2B9118B1035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378345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LES GROUPES DE TRAVAIL – GT PHOTOVOLTAÏQUE</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9" name="Rectangle 8">
            <a:extLst>
              <a:ext uri="{FF2B5EF4-FFF2-40B4-BE49-F238E27FC236}">
                <a16:creationId xmlns:a16="http://schemas.microsoft.com/office/drawing/2014/main" id="{7C67FA3A-7B9D-4F38-BB2F-D9B34310972E}"/>
              </a:ext>
            </a:extLst>
          </p:cNvPr>
          <p:cNvSpPr/>
          <p:nvPr/>
        </p:nvSpPr>
        <p:spPr>
          <a:xfrm>
            <a:off x="1454020" y="2906146"/>
            <a:ext cx="9899780" cy="1420325"/>
          </a:xfrm>
          <a:prstGeom prst="rect">
            <a:avLst/>
          </a:prstGeom>
        </p:spPr>
        <p:txBody>
          <a:bodyPr wrap="square">
            <a:spAutoFit/>
          </a:bodyPr>
          <a:lstStyle/>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Prospection / identification nouveaux sites de production</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Monitoring installations existantes</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Projet mixte </a:t>
            </a:r>
            <a:r>
              <a:rPr lang="fr-FR" sz="2000" dirty="0" err="1">
                <a:latin typeface="72 Light" panose="020B0303030000000003" pitchFamily="34" charset="0"/>
                <a:cs typeface="72 Light" panose="020B0303030000000003" pitchFamily="34" charset="0"/>
                <a:sym typeface="Wingdings" panose="05000000000000000000" pitchFamily="2" charset="2"/>
              </a:rPr>
              <a:t>PhV</a:t>
            </a:r>
            <a:r>
              <a:rPr lang="fr-FR" sz="2000" dirty="0">
                <a:latin typeface="72 Light" panose="020B0303030000000003" pitchFamily="34" charset="0"/>
                <a:cs typeface="72 Light" panose="020B0303030000000003" pitchFamily="34" charset="0"/>
                <a:sym typeface="Wingdings" panose="05000000000000000000" pitchFamily="2" charset="2"/>
              </a:rPr>
              <a:t> et chaudière bois (Fabrique Circuit Court – </a:t>
            </a:r>
            <a:r>
              <a:rPr lang="fr-FR" sz="2000" dirty="0" err="1">
                <a:latin typeface="72 Light" panose="020B0303030000000003" pitchFamily="34" charset="0"/>
                <a:cs typeface="72 Light" panose="020B0303030000000003" pitchFamily="34" charset="0"/>
                <a:sym typeface="Wingdings" panose="05000000000000000000" pitchFamily="2" charset="2"/>
              </a:rPr>
              <a:t>Suarlée</a:t>
            </a:r>
            <a:r>
              <a:rPr lang="fr-FR" sz="2000" dirty="0">
                <a:latin typeface="72 Light" panose="020B0303030000000003" pitchFamily="34" charset="0"/>
                <a:cs typeface="72 Light" panose="020B0303030000000003" pitchFamily="34" charset="0"/>
                <a:sym typeface="Wingdings" panose="05000000000000000000" pitchFamily="2" charset="2"/>
              </a:rPr>
              <a:t>)</a:t>
            </a:r>
          </a:p>
        </p:txBody>
      </p:sp>
      <p:sp>
        <p:nvSpPr>
          <p:cNvPr id="13" name="Rectangle 12">
            <a:extLst>
              <a:ext uri="{FF2B5EF4-FFF2-40B4-BE49-F238E27FC236}">
                <a16:creationId xmlns:a16="http://schemas.microsoft.com/office/drawing/2014/main" id="{BA781954-B93A-4FA3-BF4D-ADAE24245AB4}"/>
              </a:ext>
            </a:extLst>
          </p:cNvPr>
          <p:cNvSpPr/>
          <p:nvPr/>
        </p:nvSpPr>
        <p:spPr>
          <a:xfrm>
            <a:off x="838200" y="2071191"/>
            <a:ext cx="2334293" cy="461665"/>
          </a:xfrm>
          <a:prstGeom prst="rect">
            <a:avLst/>
          </a:prstGeom>
        </p:spPr>
        <p:txBody>
          <a:bodyPr wrap="none">
            <a:spAutoFit/>
          </a:bodyPr>
          <a:lstStyle/>
          <a:p>
            <a:r>
              <a:rPr lang="fr-FR" sz="2400" b="1" dirty="0">
                <a:solidFill>
                  <a:srgbClr val="B5C633"/>
                </a:solidFill>
                <a:latin typeface="72 Black" panose="020B0A04030603020204" pitchFamily="34" charset="0"/>
                <a:cs typeface="72 Black" panose="020B0A04030603020204" pitchFamily="34" charset="0"/>
              </a:rPr>
              <a:t>Activités 2020</a:t>
            </a:r>
            <a:endParaRPr lang="fr-BE" sz="2400" dirty="0"/>
          </a:p>
        </p:txBody>
      </p:sp>
    </p:spTree>
    <p:extLst>
      <p:ext uri="{BB962C8B-B14F-4D97-AF65-F5344CB8AC3E}">
        <p14:creationId xmlns:p14="http://schemas.microsoft.com/office/powerpoint/2010/main" val="4247954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LES GROUPES DE TRAVAIL – GT PHOTOVOLTAÏQUE</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9" name="Rectangle 8">
            <a:extLst>
              <a:ext uri="{FF2B5EF4-FFF2-40B4-BE49-F238E27FC236}">
                <a16:creationId xmlns:a16="http://schemas.microsoft.com/office/drawing/2014/main" id="{7C67FA3A-7B9D-4F38-BB2F-D9B34310972E}"/>
              </a:ext>
            </a:extLst>
          </p:cNvPr>
          <p:cNvSpPr/>
          <p:nvPr/>
        </p:nvSpPr>
        <p:spPr>
          <a:xfrm>
            <a:off x="1454020" y="2906146"/>
            <a:ext cx="7884356" cy="2170338"/>
          </a:xfrm>
          <a:prstGeom prst="rect">
            <a:avLst/>
          </a:prstGeom>
        </p:spPr>
        <p:txBody>
          <a:bodyPr wrap="square">
            <a:spAutoFit/>
          </a:bodyPr>
          <a:lstStyle/>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Prospection / identification nouveaux sites de production</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Monitoring installations existantes</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Développement de nouveaux projets</a:t>
            </a:r>
          </a:p>
          <a:p>
            <a:pPr marL="1436688" lvl="4" indent="-457200">
              <a:lnSpc>
                <a:spcPct val="150000"/>
              </a:lnSpc>
              <a:buFont typeface="72 Light" panose="020B0303030000000003" pitchFamily="34" charset="0"/>
              <a:buChar char="—"/>
            </a:pPr>
            <a:r>
              <a:rPr lang="fr-FR" sz="1600" dirty="0">
                <a:latin typeface="72 Light" panose="020B0303030000000003" pitchFamily="34" charset="0"/>
                <a:cs typeface="72 Light" panose="020B0303030000000003" pitchFamily="34" charset="0"/>
                <a:sym typeface="Wingdings" panose="05000000000000000000" pitchFamily="2" charset="2"/>
              </a:rPr>
              <a:t>Paysans Artisans (Floreffe)</a:t>
            </a:r>
          </a:p>
          <a:p>
            <a:pPr marL="1436688" lvl="4" indent="-457200">
              <a:lnSpc>
                <a:spcPct val="150000"/>
              </a:lnSpc>
              <a:buFont typeface="72 Light" panose="020B0303030000000003" pitchFamily="34" charset="0"/>
              <a:buChar char="—"/>
            </a:pPr>
            <a:r>
              <a:rPr lang="fr-FR" sz="1600" dirty="0" err="1">
                <a:latin typeface="72 Light" panose="020B0303030000000003" pitchFamily="34" charset="0"/>
                <a:cs typeface="72 Light" panose="020B0303030000000003" pitchFamily="34" charset="0"/>
                <a:sym typeface="Wingdings" panose="05000000000000000000" pitchFamily="2" charset="2"/>
              </a:rPr>
              <a:t>Biocap</a:t>
            </a:r>
            <a:r>
              <a:rPr lang="fr-FR" sz="1600" dirty="0">
                <a:latin typeface="72 Light" panose="020B0303030000000003" pitchFamily="34" charset="0"/>
                <a:cs typeface="72 Light" panose="020B0303030000000003" pitchFamily="34" charset="0"/>
                <a:sym typeface="Wingdings" panose="05000000000000000000" pitchFamily="2" charset="2"/>
              </a:rPr>
              <a:t> (</a:t>
            </a:r>
            <a:r>
              <a:rPr lang="fr-FR" sz="1600" dirty="0" err="1">
                <a:latin typeface="72 Light" panose="020B0303030000000003" pitchFamily="34" charset="0"/>
                <a:cs typeface="72 Light" panose="020B0303030000000003" pitchFamily="34" charset="0"/>
                <a:sym typeface="Wingdings" panose="05000000000000000000" pitchFamily="2" charset="2"/>
              </a:rPr>
              <a:t>Marcinellle</a:t>
            </a:r>
            <a:r>
              <a:rPr lang="fr-FR" sz="1600" dirty="0">
                <a:latin typeface="72 Light" panose="020B0303030000000003" pitchFamily="34" charset="0"/>
                <a:cs typeface="72 Light" panose="020B0303030000000003" pitchFamily="34" charset="0"/>
                <a:sym typeface="Wingdings" panose="05000000000000000000" pitchFamily="2" charset="2"/>
              </a:rPr>
              <a:t>)</a:t>
            </a:r>
          </a:p>
        </p:txBody>
      </p:sp>
      <p:sp>
        <p:nvSpPr>
          <p:cNvPr id="13" name="Rectangle 12">
            <a:extLst>
              <a:ext uri="{FF2B5EF4-FFF2-40B4-BE49-F238E27FC236}">
                <a16:creationId xmlns:a16="http://schemas.microsoft.com/office/drawing/2014/main" id="{BA781954-B93A-4FA3-BF4D-ADAE24245AB4}"/>
              </a:ext>
            </a:extLst>
          </p:cNvPr>
          <p:cNvSpPr/>
          <p:nvPr/>
        </p:nvSpPr>
        <p:spPr>
          <a:xfrm>
            <a:off x="838200" y="2071191"/>
            <a:ext cx="2377574" cy="461665"/>
          </a:xfrm>
          <a:prstGeom prst="rect">
            <a:avLst/>
          </a:prstGeom>
        </p:spPr>
        <p:txBody>
          <a:bodyPr wrap="none">
            <a:spAutoFit/>
          </a:bodyPr>
          <a:lstStyle/>
          <a:p>
            <a:r>
              <a:rPr lang="fr-FR" sz="2400" b="1" dirty="0">
                <a:solidFill>
                  <a:srgbClr val="B5C633"/>
                </a:solidFill>
                <a:latin typeface="72 Black" panose="020B0A04030603020204" pitchFamily="34" charset="0"/>
                <a:cs typeface="72 Black" panose="020B0A04030603020204" pitchFamily="34" charset="0"/>
              </a:rPr>
              <a:t>Planning 2021</a:t>
            </a:r>
            <a:endParaRPr lang="fr-BE" sz="2400" dirty="0"/>
          </a:p>
        </p:txBody>
      </p:sp>
    </p:spTree>
    <p:extLst>
      <p:ext uri="{BB962C8B-B14F-4D97-AF65-F5344CB8AC3E}">
        <p14:creationId xmlns:p14="http://schemas.microsoft.com/office/powerpoint/2010/main" val="1179877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2003A83-E16E-448F-826C-D75FAC74574C}"/>
              </a:ext>
            </a:extLst>
          </p:cNvPr>
          <p:cNvSpPr/>
          <p:nvPr/>
        </p:nvSpPr>
        <p:spPr>
          <a:xfrm>
            <a:off x="4320594" y="2659197"/>
            <a:ext cx="3550813" cy="1671762"/>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latin typeface="72 Light" panose="020B0303030000000003" pitchFamily="34" charset="0"/>
                <a:cs typeface="72 Light" panose="020B0303030000000003" pitchFamily="34" charset="0"/>
              </a:rPr>
              <a:t>GT </a:t>
            </a:r>
          </a:p>
          <a:p>
            <a:pPr algn="ctr"/>
            <a:r>
              <a:rPr lang="fr-BE" sz="3200" dirty="0">
                <a:latin typeface="72 Light" panose="020B0303030000000003" pitchFamily="34" charset="0"/>
                <a:cs typeface="72 Light" panose="020B0303030000000003" pitchFamily="34" charset="0"/>
              </a:rPr>
              <a:t>Biomasse</a:t>
            </a:r>
          </a:p>
        </p:txBody>
      </p:sp>
      <p:sp>
        <p:nvSpPr>
          <p:cNvPr id="17" name="Rectangle : coins arrondis 16">
            <a:extLst>
              <a:ext uri="{FF2B5EF4-FFF2-40B4-BE49-F238E27FC236}">
                <a16:creationId xmlns:a16="http://schemas.microsoft.com/office/drawing/2014/main" id="{0EE6CB25-BEBA-408D-8512-29078DFAEECF}"/>
              </a:ext>
            </a:extLst>
          </p:cNvPr>
          <p:cNvSpPr/>
          <p:nvPr/>
        </p:nvSpPr>
        <p:spPr>
          <a:xfrm>
            <a:off x="6170761" y="5806753"/>
            <a:ext cx="1860333"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Pierre-Louis </a:t>
            </a:r>
            <a:r>
              <a:rPr lang="fr-BE" sz="1200" dirty="0" err="1">
                <a:solidFill>
                  <a:srgbClr val="23783E"/>
                </a:solidFill>
                <a:latin typeface="72 Light" panose="020B0303030000000003" pitchFamily="34" charset="0"/>
                <a:cs typeface="72 Light" panose="020B0303030000000003" pitchFamily="34" charset="0"/>
              </a:rPr>
              <a:t>Bombeck</a:t>
            </a:r>
            <a:endParaRPr lang="fr-BE" sz="1200" dirty="0">
              <a:solidFill>
                <a:srgbClr val="23783E"/>
              </a:solidFill>
              <a:latin typeface="72 Light" panose="020B0303030000000003" pitchFamily="34" charset="0"/>
              <a:cs typeface="72 Light" panose="020B0303030000000003" pitchFamily="34" charset="0"/>
            </a:endParaRPr>
          </a:p>
        </p:txBody>
      </p:sp>
      <p:sp>
        <p:nvSpPr>
          <p:cNvPr id="18" name="Rectangle : coins arrondis 17">
            <a:extLst>
              <a:ext uri="{FF2B5EF4-FFF2-40B4-BE49-F238E27FC236}">
                <a16:creationId xmlns:a16="http://schemas.microsoft.com/office/drawing/2014/main" id="{06D99C8F-CD4E-4861-9B19-0E01F1E50AA7}"/>
              </a:ext>
            </a:extLst>
          </p:cNvPr>
          <p:cNvSpPr/>
          <p:nvPr/>
        </p:nvSpPr>
        <p:spPr>
          <a:xfrm>
            <a:off x="937415" y="4684734"/>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François </a:t>
            </a:r>
            <a:r>
              <a:rPr lang="fr-BE" sz="1200" dirty="0" err="1">
                <a:solidFill>
                  <a:srgbClr val="23783E"/>
                </a:solidFill>
                <a:latin typeface="72 Light" panose="020B0303030000000003" pitchFamily="34" charset="0"/>
                <a:cs typeface="72 Light" panose="020B0303030000000003" pitchFamily="34" charset="0"/>
              </a:rPr>
              <a:t>Laviolette</a:t>
            </a:r>
            <a:endParaRPr lang="fr-BE" sz="1200" dirty="0">
              <a:solidFill>
                <a:srgbClr val="23783E"/>
              </a:solidFill>
              <a:latin typeface="72 Light" panose="020B0303030000000003" pitchFamily="34" charset="0"/>
              <a:cs typeface="72 Light" panose="020B0303030000000003" pitchFamily="34" charset="0"/>
            </a:endParaRPr>
          </a:p>
        </p:txBody>
      </p:sp>
      <p:sp>
        <p:nvSpPr>
          <p:cNvPr id="25" name="Rectangle : coins arrondis 24">
            <a:extLst>
              <a:ext uri="{FF2B5EF4-FFF2-40B4-BE49-F238E27FC236}">
                <a16:creationId xmlns:a16="http://schemas.microsoft.com/office/drawing/2014/main" id="{2B745C77-E370-4820-9F57-75A4F10ACD5D}"/>
              </a:ext>
            </a:extLst>
          </p:cNvPr>
          <p:cNvSpPr/>
          <p:nvPr/>
        </p:nvSpPr>
        <p:spPr>
          <a:xfrm>
            <a:off x="3999907" y="5806753"/>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Pierre-Yves Badot</a:t>
            </a:r>
          </a:p>
        </p:txBody>
      </p:sp>
      <p:sp>
        <p:nvSpPr>
          <p:cNvPr id="26" name="Rectangle : coins arrondis 25">
            <a:extLst>
              <a:ext uri="{FF2B5EF4-FFF2-40B4-BE49-F238E27FC236}">
                <a16:creationId xmlns:a16="http://schemas.microsoft.com/office/drawing/2014/main" id="{89E34286-402B-4B29-A632-3540AD5A4F2B}"/>
              </a:ext>
            </a:extLst>
          </p:cNvPr>
          <p:cNvSpPr/>
          <p:nvPr/>
        </p:nvSpPr>
        <p:spPr>
          <a:xfrm>
            <a:off x="2661452" y="5168324"/>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Olivier </a:t>
            </a:r>
            <a:r>
              <a:rPr lang="fr-BE" sz="1200" dirty="0" err="1">
                <a:solidFill>
                  <a:srgbClr val="23783E"/>
                </a:solidFill>
                <a:latin typeface="72 Light" panose="020B0303030000000003" pitchFamily="34" charset="0"/>
                <a:cs typeface="72 Light" panose="020B0303030000000003" pitchFamily="34" charset="0"/>
              </a:rPr>
              <a:t>Bastin</a:t>
            </a:r>
            <a:endParaRPr lang="fr-BE" sz="1200" dirty="0">
              <a:solidFill>
                <a:srgbClr val="23783E"/>
              </a:solidFill>
              <a:latin typeface="72 Light" panose="020B0303030000000003" pitchFamily="34" charset="0"/>
              <a:cs typeface="72 Light" panose="020B0303030000000003" pitchFamily="34" charset="0"/>
            </a:endParaRPr>
          </a:p>
        </p:txBody>
      </p:sp>
      <p:pic>
        <p:nvPicPr>
          <p:cNvPr id="12" name="Image 11" descr="Une image contenant extérieur, arbre, personne&#10;&#10;Description générée automatiquement">
            <a:extLst>
              <a:ext uri="{FF2B5EF4-FFF2-40B4-BE49-F238E27FC236}">
                <a16:creationId xmlns:a16="http://schemas.microsoft.com/office/drawing/2014/main" id="{C44066B2-7B96-4CC2-9623-6C88EE213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615" y="473233"/>
            <a:ext cx="1219251" cy="163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 coins arrondis 15">
            <a:extLst>
              <a:ext uri="{FF2B5EF4-FFF2-40B4-BE49-F238E27FC236}">
                <a16:creationId xmlns:a16="http://schemas.microsoft.com/office/drawing/2014/main" id="{75530880-BAA0-46C7-897F-534C3DA05A13}"/>
              </a:ext>
            </a:extLst>
          </p:cNvPr>
          <p:cNvSpPr/>
          <p:nvPr/>
        </p:nvSpPr>
        <p:spPr>
          <a:xfrm>
            <a:off x="5178758" y="2185592"/>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Roberto Ventura</a:t>
            </a:r>
          </a:p>
        </p:txBody>
      </p:sp>
      <p:sp>
        <p:nvSpPr>
          <p:cNvPr id="19" name="Rectangle : coins arrondis 18">
            <a:extLst>
              <a:ext uri="{FF2B5EF4-FFF2-40B4-BE49-F238E27FC236}">
                <a16:creationId xmlns:a16="http://schemas.microsoft.com/office/drawing/2014/main" id="{181AC378-670B-4939-83B2-C66E50D8BC80}"/>
              </a:ext>
            </a:extLst>
          </p:cNvPr>
          <p:cNvSpPr/>
          <p:nvPr/>
        </p:nvSpPr>
        <p:spPr>
          <a:xfrm>
            <a:off x="9556395" y="5164072"/>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Benoit Morelle</a:t>
            </a:r>
          </a:p>
        </p:txBody>
      </p:sp>
      <p:sp>
        <p:nvSpPr>
          <p:cNvPr id="22" name="Rectangle : coins arrondis 21">
            <a:extLst>
              <a:ext uri="{FF2B5EF4-FFF2-40B4-BE49-F238E27FC236}">
                <a16:creationId xmlns:a16="http://schemas.microsoft.com/office/drawing/2014/main" id="{A6A398B6-64DC-4511-8360-3C231F46678C}"/>
              </a:ext>
            </a:extLst>
          </p:cNvPr>
          <p:cNvSpPr/>
          <p:nvPr/>
        </p:nvSpPr>
        <p:spPr>
          <a:xfrm>
            <a:off x="2782750" y="4684734"/>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Emmanuel Hecquet</a:t>
            </a:r>
          </a:p>
        </p:txBody>
      </p:sp>
      <p:sp>
        <p:nvSpPr>
          <p:cNvPr id="23" name="Rectangle : coins arrondis 22">
            <a:extLst>
              <a:ext uri="{FF2B5EF4-FFF2-40B4-BE49-F238E27FC236}">
                <a16:creationId xmlns:a16="http://schemas.microsoft.com/office/drawing/2014/main" id="{F039DE6C-B3C5-4919-8DEC-5090B7EC341F}"/>
              </a:ext>
            </a:extLst>
          </p:cNvPr>
          <p:cNvSpPr/>
          <p:nvPr/>
        </p:nvSpPr>
        <p:spPr>
          <a:xfrm>
            <a:off x="5243208" y="5178139"/>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Marc Hennau</a:t>
            </a:r>
          </a:p>
        </p:txBody>
      </p:sp>
      <p:sp>
        <p:nvSpPr>
          <p:cNvPr id="24" name="Rectangle : coins arrondis 23">
            <a:extLst>
              <a:ext uri="{FF2B5EF4-FFF2-40B4-BE49-F238E27FC236}">
                <a16:creationId xmlns:a16="http://schemas.microsoft.com/office/drawing/2014/main" id="{F899EFA9-5E0B-41A9-9A1A-70B79B2B0D44}"/>
              </a:ext>
            </a:extLst>
          </p:cNvPr>
          <p:cNvSpPr/>
          <p:nvPr/>
        </p:nvSpPr>
        <p:spPr>
          <a:xfrm>
            <a:off x="937415" y="5168324"/>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Patrick Gerin</a:t>
            </a:r>
          </a:p>
        </p:txBody>
      </p:sp>
      <p:pic>
        <p:nvPicPr>
          <p:cNvPr id="5" name="Graphique 4" descr="Arbre à feuilles caduques">
            <a:extLst>
              <a:ext uri="{FF2B5EF4-FFF2-40B4-BE49-F238E27FC236}">
                <a16:creationId xmlns:a16="http://schemas.microsoft.com/office/drawing/2014/main" id="{EB9C1C70-BA25-4A90-8931-9C042F578A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00928" y="2766771"/>
            <a:ext cx="728307" cy="728307"/>
          </a:xfrm>
          <a:prstGeom prst="rect">
            <a:avLst/>
          </a:prstGeom>
        </p:spPr>
      </p:pic>
      <p:sp>
        <p:nvSpPr>
          <p:cNvPr id="28" name="Rectangle : coins arrondis 27">
            <a:extLst>
              <a:ext uri="{FF2B5EF4-FFF2-40B4-BE49-F238E27FC236}">
                <a16:creationId xmlns:a16="http://schemas.microsoft.com/office/drawing/2014/main" id="{3CE042BF-CA3F-4CF6-B0D9-7B0406D366BA}"/>
              </a:ext>
            </a:extLst>
          </p:cNvPr>
          <p:cNvSpPr/>
          <p:nvPr/>
        </p:nvSpPr>
        <p:spPr>
          <a:xfrm>
            <a:off x="7424027" y="2185592"/>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Jean Tafforeau</a:t>
            </a:r>
          </a:p>
        </p:txBody>
      </p:sp>
      <p:pic>
        <p:nvPicPr>
          <p:cNvPr id="29" name="Image 28" descr="Une image contenant arbre, extérieur, personne&#10;&#10;Description générée automatiquement">
            <a:extLst>
              <a:ext uri="{FF2B5EF4-FFF2-40B4-BE49-F238E27FC236}">
                <a16:creationId xmlns:a16="http://schemas.microsoft.com/office/drawing/2014/main" id="{2DAEC83C-8646-44C3-B68D-0F3DD4B12938}"/>
              </a:ext>
            </a:extLst>
          </p:cNvPr>
          <p:cNvPicPr>
            <a:picLocks noChangeAspect="1"/>
          </p:cNvPicPr>
          <p:nvPr/>
        </p:nvPicPr>
        <p:blipFill rotWithShape="1">
          <a:blip r:embed="rId5">
            <a:extLst>
              <a:ext uri="{28A0092B-C50C-407E-A947-70E740481C1C}">
                <a14:useLocalDpi xmlns:a14="http://schemas.microsoft.com/office/drawing/2010/main" val="0"/>
              </a:ext>
            </a:extLst>
          </a:blip>
          <a:srcRect t="6916"/>
          <a:stretch/>
        </p:blipFill>
        <p:spPr>
          <a:xfrm>
            <a:off x="7476317" y="473233"/>
            <a:ext cx="1327834" cy="1655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Rectangle : coins arrondis 29">
            <a:extLst>
              <a:ext uri="{FF2B5EF4-FFF2-40B4-BE49-F238E27FC236}">
                <a16:creationId xmlns:a16="http://schemas.microsoft.com/office/drawing/2014/main" id="{1FBF1C42-DCF2-4224-8B4A-737779C6F161}"/>
              </a:ext>
            </a:extLst>
          </p:cNvPr>
          <p:cNvSpPr/>
          <p:nvPr/>
        </p:nvSpPr>
        <p:spPr>
          <a:xfrm>
            <a:off x="9584621" y="4684734"/>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Julien </a:t>
            </a:r>
            <a:r>
              <a:rPr lang="fr-BE" sz="1200" dirty="0" err="1">
                <a:solidFill>
                  <a:srgbClr val="23783E"/>
                </a:solidFill>
                <a:latin typeface="72 Light" panose="020B0303030000000003" pitchFamily="34" charset="0"/>
                <a:cs typeface="72 Light" panose="020B0303030000000003" pitchFamily="34" charset="0"/>
              </a:rPr>
              <a:t>Thirifays</a:t>
            </a:r>
            <a:endParaRPr lang="fr-BE" sz="1200" dirty="0">
              <a:solidFill>
                <a:srgbClr val="23783E"/>
              </a:solidFill>
              <a:latin typeface="72 Light" panose="020B0303030000000003" pitchFamily="34" charset="0"/>
              <a:cs typeface="72 Light" panose="020B0303030000000003" pitchFamily="34" charset="0"/>
            </a:endParaRPr>
          </a:p>
        </p:txBody>
      </p:sp>
      <p:sp>
        <p:nvSpPr>
          <p:cNvPr id="31" name="Rectangle : coins arrondis 30">
            <a:extLst>
              <a:ext uri="{FF2B5EF4-FFF2-40B4-BE49-F238E27FC236}">
                <a16:creationId xmlns:a16="http://schemas.microsoft.com/office/drawing/2014/main" id="{25F802D2-01AF-46E1-849E-86C23EA543D4}"/>
              </a:ext>
            </a:extLst>
          </p:cNvPr>
          <p:cNvSpPr/>
          <p:nvPr/>
        </p:nvSpPr>
        <p:spPr>
          <a:xfrm>
            <a:off x="7422819" y="4684734"/>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Michel </a:t>
            </a:r>
            <a:r>
              <a:rPr lang="fr-BE" sz="1200" dirty="0" err="1">
                <a:solidFill>
                  <a:srgbClr val="23783E"/>
                </a:solidFill>
                <a:latin typeface="72 Light" panose="020B0303030000000003" pitchFamily="34" charset="0"/>
                <a:cs typeface="72 Light" panose="020B0303030000000003" pitchFamily="34" charset="0"/>
              </a:rPr>
              <a:t>Naniot</a:t>
            </a:r>
            <a:endParaRPr lang="fr-BE" sz="1200" dirty="0">
              <a:solidFill>
                <a:srgbClr val="23783E"/>
              </a:solidFill>
              <a:latin typeface="72 Light" panose="020B0303030000000003" pitchFamily="34" charset="0"/>
              <a:cs typeface="72 Light" panose="020B0303030000000003" pitchFamily="34" charset="0"/>
            </a:endParaRPr>
          </a:p>
        </p:txBody>
      </p:sp>
      <p:sp>
        <p:nvSpPr>
          <p:cNvPr id="32" name="Rectangle : coins arrondis 31">
            <a:extLst>
              <a:ext uri="{FF2B5EF4-FFF2-40B4-BE49-F238E27FC236}">
                <a16:creationId xmlns:a16="http://schemas.microsoft.com/office/drawing/2014/main" id="{F2886B3F-C06E-4B3A-ACC2-45701D377DC6}"/>
              </a:ext>
            </a:extLst>
          </p:cNvPr>
          <p:cNvSpPr/>
          <p:nvPr/>
        </p:nvSpPr>
        <p:spPr>
          <a:xfrm>
            <a:off x="5261018" y="4684734"/>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err="1">
                <a:solidFill>
                  <a:srgbClr val="23783E"/>
                </a:solidFill>
                <a:latin typeface="72 Light" panose="020B0303030000000003" pitchFamily="34" charset="0"/>
                <a:cs typeface="72 Light" panose="020B0303030000000003" pitchFamily="34" charset="0"/>
              </a:rPr>
              <a:t>Aricia</a:t>
            </a:r>
            <a:r>
              <a:rPr lang="fr-BE" sz="1200" dirty="0">
                <a:solidFill>
                  <a:srgbClr val="23783E"/>
                </a:solidFill>
                <a:latin typeface="72 Light" panose="020B0303030000000003" pitchFamily="34" charset="0"/>
                <a:cs typeface="72 Light" panose="020B0303030000000003" pitchFamily="34" charset="0"/>
              </a:rPr>
              <a:t> </a:t>
            </a:r>
            <a:r>
              <a:rPr lang="fr-BE" sz="1200" dirty="0" err="1">
                <a:solidFill>
                  <a:srgbClr val="23783E"/>
                </a:solidFill>
                <a:latin typeface="72 Light" panose="020B0303030000000003" pitchFamily="34" charset="0"/>
                <a:cs typeface="72 Light" panose="020B0303030000000003" pitchFamily="34" charset="0"/>
              </a:rPr>
              <a:t>Evlard</a:t>
            </a:r>
            <a:endParaRPr lang="fr-BE" sz="1200" dirty="0">
              <a:solidFill>
                <a:srgbClr val="23783E"/>
              </a:solidFill>
              <a:latin typeface="72 Light" panose="020B0303030000000003" pitchFamily="34" charset="0"/>
              <a:cs typeface="72 Light" panose="020B0303030000000003" pitchFamily="34" charset="0"/>
            </a:endParaRPr>
          </a:p>
        </p:txBody>
      </p:sp>
      <p:sp>
        <p:nvSpPr>
          <p:cNvPr id="33" name="Rectangle : coins arrondis 32">
            <a:extLst>
              <a:ext uri="{FF2B5EF4-FFF2-40B4-BE49-F238E27FC236}">
                <a16:creationId xmlns:a16="http://schemas.microsoft.com/office/drawing/2014/main" id="{F52256B8-DD0D-4F58-B7AE-8BC5D98A1903}"/>
              </a:ext>
            </a:extLst>
          </p:cNvPr>
          <p:cNvSpPr/>
          <p:nvPr/>
        </p:nvSpPr>
        <p:spPr>
          <a:xfrm>
            <a:off x="7422819" y="5178139"/>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Frédéric Bourgois</a:t>
            </a:r>
          </a:p>
        </p:txBody>
      </p:sp>
      <p:sp>
        <p:nvSpPr>
          <p:cNvPr id="34" name="Rectangle : coins arrondis 33">
            <a:extLst>
              <a:ext uri="{FF2B5EF4-FFF2-40B4-BE49-F238E27FC236}">
                <a16:creationId xmlns:a16="http://schemas.microsoft.com/office/drawing/2014/main" id="{6849EFD8-2CEA-400F-897B-44EDF73A1007}"/>
              </a:ext>
            </a:extLst>
          </p:cNvPr>
          <p:cNvSpPr/>
          <p:nvPr/>
        </p:nvSpPr>
        <p:spPr>
          <a:xfrm>
            <a:off x="10703048" y="210381"/>
            <a:ext cx="1219251" cy="1607267"/>
          </a:xfrm>
          <a:prstGeom prst="roundRect">
            <a:avLst/>
          </a:prstGeom>
          <a:noFill/>
          <a:ln w="28575">
            <a:solidFill>
              <a:srgbClr val="2578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35" name="Graphique 34" descr="Utilisateurs">
            <a:extLst>
              <a:ext uri="{FF2B5EF4-FFF2-40B4-BE49-F238E27FC236}">
                <a16:creationId xmlns:a16="http://schemas.microsoft.com/office/drawing/2014/main" id="{29AD0ADB-FEAC-4FE0-87CB-8F6004FA59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55473" y="92321"/>
            <a:ext cx="914400" cy="914400"/>
          </a:xfrm>
          <a:prstGeom prst="rect">
            <a:avLst/>
          </a:prstGeom>
        </p:spPr>
      </p:pic>
      <p:pic>
        <p:nvPicPr>
          <p:cNvPr id="36" name="Graphique 35" descr="Point d’interrogation">
            <a:extLst>
              <a:ext uri="{FF2B5EF4-FFF2-40B4-BE49-F238E27FC236}">
                <a16:creationId xmlns:a16="http://schemas.microsoft.com/office/drawing/2014/main" id="{CBC5DF6D-8F47-41C8-96C1-AF8DD5B0A2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87270" y="1122599"/>
            <a:ext cx="650806" cy="650806"/>
          </a:xfrm>
          <a:prstGeom prst="rect">
            <a:avLst/>
          </a:prstGeom>
        </p:spPr>
      </p:pic>
      <p:sp>
        <p:nvSpPr>
          <p:cNvPr id="37" name="ZoneTexte 36">
            <a:extLst>
              <a:ext uri="{FF2B5EF4-FFF2-40B4-BE49-F238E27FC236}">
                <a16:creationId xmlns:a16="http://schemas.microsoft.com/office/drawing/2014/main" id="{A70049AE-5B26-4592-AEFD-08DCCF78BA31}"/>
              </a:ext>
            </a:extLst>
          </p:cNvPr>
          <p:cNvSpPr txBox="1"/>
          <p:nvPr/>
        </p:nvSpPr>
        <p:spPr>
          <a:xfrm>
            <a:off x="10230070" y="829348"/>
            <a:ext cx="2165207" cy="369332"/>
          </a:xfrm>
          <a:prstGeom prst="rect">
            <a:avLst/>
          </a:prstGeom>
          <a:noFill/>
        </p:spPr>
        <p:txBody>
          <a:bodyPr wrap="square" rtlCol="0">
            <a:spAutoFit/>
          </a:bodyPr>
          <a:lstStyle/>
          <a:p>
            <a:pPr algn="ctr"/>
            <a:r>
              <a:rPr lang="fr-BE" b="1" dirty="0">
                <a:solidFill>
                  <a:srgbClr val="23783E"/>
                </a:solidFill>
                <a:latin typeface="72 Light" panose="020B0303030000000003" pitchFamily="34" charset="0"/>
                <a:cs typeface="72 Light" panose="020B0303030000000003" pitchFamily="34" charset="0"/>
              </a:rPr>
              <a:t>VOUS</a:t>
            </a:r>
          </a:p>
        </p:txBody>
      </p:sp>
      <p:pic>
        <p:nvPicPr>
          <p:cNvPr id="38" name="Image 37" descr="Une image contenant arbre, extérieur, personne, jardin&#10;&#10;Description générée automatiquement">
            <a:extLst>
              <a:ext uri="{FF2B5EF4-FFF2-40B4-BE49-F238E27FC236}">
                <a16:creationId xmlns:a16="http://schemas.microsoft.com/office/drawing/2014/main" id="{D9787CD3-D690-4E07-847E-9799CA12C3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6823" y="505515"/>
            <a:ext cx="1219251" cy="1625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 name="Rectangle : coins arrondis 38">
            <a:extLst>
              <a:ext uri="{FF2B5EF4-FFF2-40B4-BE49-F238E27FC236}">
                <a16:creationId xmlns:a16="http://schemas.microsoft.com/office/drawing/2014/main" id="{22667345-F733-42C2-BBF8-53675F9BEBCF}"/>
              </a:ext>
            </a:extLst>
          </p:cNvPr>
          <p:cNvSpPr/>
          <p:nvPr/>
        </p:nvSpPr>
        <p:spPr>
          <a:xfrm>
            <a:off x="3373139" y="2217874"/>
            <a:ext cx="1432413"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Quentin Mortier</a:t>
            </a:r>
          </a:p>
        </p:txBody>
      </p:sp>
      <p:pic>
        <p:nvPicPr>
          <p:cNvPr id="40" name="Image 39">
            <a:extLst>
              <a:ext uri="{FF2B5EF4-FFF2-40B4-BE49-F238E27FC236}">
                <a16:creationId xmlns:a16="http://schemas.microsoft.com/office/drawing/2014/main" id="{C417A509-3BA8-4FC7-93CA-980822BD8EC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1318105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LES GROUPES DE TRAVAIL – GT BIOMASSE</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9" name="Rectangle 8">
            <a:extLst>
              <a:ext uri="{FF2B5EF4-FFF2-40B4-BE49-F238E27FC236}">
                <a16:creationId xmlns:a16="http://schemas.microsoft.com/office/drawing/2014/main" id="{7C67FA3A-7B9D-4F38-BB2F-D9B34310972E}"/>
              </a:ext>
            </a:extLst>
          </p:cNvPr>
          <p:cNvSpPr/>
          <p:nvPr/>
        </p:nvSpPr>
        <p:spPr>
          <a:xfrm>
            <a:off x="1454020" y="2906146"/>
            <a:ext cx="9899780" cy="958660"/>
          </a:xfrm>
          <a:prstGeom prst="rect">
            <a:avLst/>
          </a:prstGeom>
        </p:spPr>
        <p:txBody>
          <a:bodyPr wrap="square">
            <a:spAutoFit/>
          </a:bodyPr>
          <a:lstStyle/>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Activités de </a:t>
            </a:r>
            <a:r>
              <a:rPr lang="fr-FR" sz="2000" dirty="0" err="1">
                <a:latin typeface="72 Light" panose="020B0303030000000003" pitchFamily="34" charset="0"/>
                <a:cs typeface="72 Light" panose="020B0303030000000003" pitchFamily="34" charset="0"/>
                <a:sym typeface="Wingdings" panose="05000000000000000000" pitchFamily="2" charset="2"/>
              </a:rPr>
              <a:t>Valbiom</a:t>
            </a:r>
            <a:r>
              <a:rPr lang="fr-FR" sz="2000" dirty="0">
                <a:latin typeface="72 Light" panose="020B0303030000000003" pitchFamily="34" charset="0"/>
                <a:cs typeface="72 Light" panose="020B0303030000000003" pitchFamily="34" charset="0"/>
                <a:sym typeface="Wingdings" panose="05000000000000000000" pitchFamily="2" charset="2"/>
              </a:rPr>
              <a:t> </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Projet de méthanisation de Farciennes (BQP)</a:t>
            </a:r>
          </a:p>
        </p:txBody>
      </p:sp>
      <p:sp>
        <p:nvSpPr>
          <p:cNvPr id="13" name="Rectangle 12">
            <a:extLst>
              <a:ext uri="{FF2B5EF4-FFF2-40B4-BE49-F238E27FC236}">
                <a16:creationId xmlns:a16="http://schemas.microsoft.com/office/drawing/2014/main" id="{BA781954-B93A-4FA3-BF4D-ADAE24245AB4}"/>
              </a:ext>
            </a:extLst>
          </p:cNvPr>
          <p:cNvSpPr/>
          <p:nvPr/>
        </p:nvSpPr>
        <p:spPr>
          <a:xfrm>
            <a:off x="838200" y="2071191"/>
            <a:ext cx="2334293" cy="461665"/>
          </a:xfrm>
          <a:prstGeom prst="rect">
            <a:avLst/>
          </a:prstGeom>
        </p:spPr>
        <p:txBody>
          <a:bodyPr wrap="none">
            <a:spAutoFit/>
          </a:bodyPr>
          <a:lstStyle/>
          <a:p>
            <a:r>
              <a:rPr lang="fr-FR" sz="2400" b="1" dirty="0">
                <a:solidFill>
                  <a:srgbClr val="B5C633"/>
                </a:solidFill>
                <a:latin typeface="72 Black" panose="020B0A04030603020204" pitchFamily="34" charset="0"/>
                <a:cs typeface="72 Black" panose="020B0A04030603020204" pitchFamily="34" charset="0"/>
              </a:rPr>
              <a:t>Activités 2020</a:t>
            </a:r>
            <a:endParaRPr lang="fr-BE" sz="2400" dirty="0"/>
          </a:p>
        </p:txBody>
      </p:sp>
    </p:spTree>
    <p:extLst>
      <p:ext uri="{BB962C8B-B14F-4D97-AF65-F5344CB8AC3E}">
        <p14:creationId xmlns:p14="http://schemas.microsoft.com/office/powerpoint/2010/main" val="1573197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LES GROUPES DE TRAVAIL – GT BIOMASSE</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9" name="Rectangle 8">
            <a:extLst>
              <a:ext uri="{FF2B5EF4-FFF2-40B4-BE49-F238E27FC236}">
                <a16:creationId xmlns:a16="http://schemas.microsoft.com/office/drawing/2014/main" id="{7C67FA3A-7B9D-4F38-BB2F-D9B34310972E}"/>
              </a:ext>
            </a:extLst>
          </p:cNvPr>
          <p:cNvSpPr/>
          <p:nvPr/>
        </p:nvSpPr>
        <p:spPr>
          <a:xfrm>
            <a:off x="1454020" y="2906146"/>
            <a:ext cx="7884356" cy="1881990"/>
          </a:xfrm>
          <a:prstGeom prst="rect">
            <a:avLst/>
          </a:prstGeom>
        </p:spPr>
        <p:txBody>
          <a:bodyPr wrap="square">
            <a:spAutoFit/>
          </a:bodyPr>
          <a:lstStyle/>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Plantation de haies</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Collecte de « déchets » de bois</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Implantation de chaudières-bois</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Développement de </a:t>
            </a:r>
            <a:r>
              <a:rPr lang="fr-FR" sz="2000" dirty="0" err="1">
                <a:latin typeface="72 Light" panose="020B0303030000000003" pitchFamily="34" charset="0"/>
                <a:cs typeface="72 Light" panose="020B0303030000000003" pitchFamily="34" charset="0"/>
                <a:sym typeface="Wingdings" panose="05000000000000000000" pitchFamily="2" charset="2"/>
              </a:rPr>
              <a:t>micro-centrales</a:t>
            </a:r>
            <a:r>
              <a:rPr lang="fr-FR" sz="2000" dirty="0">
                <a:latin typeface="72 Light" panose="020B0303030000000003" pitchFamily="34" charset="0"/>
                <a:cs typeface="72 Light" panose="020B0303030000000003" pitchFamily="34" charset="0"/>
                <a:sym typeface="Wingdings" panose="05000000000000000000" pitchFamily="2" charset="2"/>
              </a:rPr>
              <a:t> de biométhanisation</a:t>
            </a:r>
          </a:p>
        </p:txBody>
      </p:sp>
      <p:sp>
        <p:nvSpPr>
          <p:cNvPr id="13" name="Rectangle 12">
            <a:extLst>
              <a:ext uri="{FF2B5EF4-FFF2-40B4-BE49-F238E27FC236}">
                <a16:creationId xmlns:a16="http://schemas.microsoft.com/office/drawing/2014/main" id="{BA781954-B93A-4FA3-BF4D-ADAE24245AB4}"/>
              </a:ext>
            </a:extLst>
          </p:cNvPr>
          <p:cNvSpPr/>
          <p:nvPr/>
        </p:nvSpPr>
        <p:spPr>
          <a:xfrm>
            <a:off x="838200" y="2071191"/>
            <a:ext cx="2377574" cy="461665"/>
          </a:xfrm>
          <a:prstGeom prst="rect">
            <a:avLst/>
          </a:prstGeom>
        </p:spPr>
        <p:txBody>
          <a:bodyPr wrap="none">
            <a:spAutoFit/>
          </a:bodyPr>
          <a:lstStyle/>
          <a:p>
            <a:r>
              <a:rPr lang="fr-FR" sz="2400" b="1" dirty="0">
                <a:solidFill>
                  <a:srgbClr val="B5C633"/>
                </a:solidFill>
                <a:latin typeface="72 Black" panose="020B0A04030603020204" pitchFamily="34" charset="0"/>
                <a:cs typeface="72 Black" panose="020B0A04030603020204" pitchFamily="34" charset="0"/>
              </a:rPr>
              <a:t>Planning 2021</a:t>
            </a:r>
            <a:endParaRPr lang="fr-BE" sz="2400" dirty="0"/>
          </a:p>
        </p:txBody>
      </p:sp>
    </p:spTree>
    <p:extLst>
      <p:ext uri="{BB962C8B-B14F-4D97-AF65-F5344CB8AC3E}">
        <p14:creationId xmlns:p14="http://schemas.microsoft.com/office/powerpoint/2010/main" val="360215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2003A83-E16E-448F-826C-D75FAC74574C}"/>
              </a:ext>
            </a:extLst>
          </p:cNvPr>
          <p:cNvSpPr/>
          <p:nvPr/>
        </p:nvSpPr>
        <p:spPr>
          <a:xfrm>
            <a:off x="4320594" y="2659197"/>
            <a:ext cx="3550813" cy="1671762"/>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latin typeface="72 Light" panose="020B0303030000000003" pitchFamily="34" charset="0"/>
                <a:cs typeface="72 Light" panose="020B0303030000000003" pitchFamily="34" charset="0"/>
              </a:rPr>
              <a:t>GT </a:t>
            </a:r>
          </a:p>
          <a:p>
            <a:pPr algn="ctr"/>
            <a:r>
              <a:rPr lang="fr-BE" sz="3200" dirty="0">
                <a:latin typeface="72 Light" panose="020B0303030000000003" pitchFamily="34" charset="0"/>
                <a:cs typeface="72 Light" panose="020B0303030000000003" pitchFamily="34" charset="0"/>
              </a:rPr>
              <a:t>Éolien</a:t>
            </a:r>
          </a:p>
        </p:txBody>
      </p:sp>
      <p:sp>
        <p:nvSpPr>
          <p:cNvPr id="17" name="Rectangle : coins arrondis 16">
            <a:extLst>
              <a:ext uri="{FF2B5EF4-FFF2-40B4-BE49-F238E27FC236}">
                <a16:creationId xmlns:a16="http://schemas.microsoft.com/office/drawing/2014/main" id="{0EE6CB25-BEBA-408D-8512-29078DFAEECF}"/>
              </a:ext>
            </a:extLst>
          </p:cNvPr>
          <p:cNvSpPr/>
          <p:nvPr/>
        </p:nvSpPr>
        <p:spPr>
          <a:xfrm>
            <a:off x="2198953" y="4850933"/>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François Mangez</a:t>
            </a:r>
          </a:p>
        </p:txBody>
      </p:sp>
      <p:sp>
        <p:nvSpPr>
          <p:cNvPr id="26" name="Rectangle : coins arrondis 25">
            <a:extLst>
              <a:ext uri="{FF2B5EF4-FFF2-40B4-BE49-F238E27FC236}">
                <a16:creationId xmlns:a16="http://schemas.microsoft.com/office/drawing/2014/main" id="{89E34286-402B-4B29-A632-3540AD5A4F2B}"/>
              </a:ext>
            </a:extLst>
          </p:cNvPr>
          <p:cNvSpPr/>
          <p:nvPr/>
        </p:nvSpPr>
        <p:spPr>
          <a:xfrm>
            <a:off x="8689695" y="4858257"/>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Véronique Santerre</a:t>
            </a:r>
          </a:p>
        </p:txBody>
      </p:sp>
      <p:pic>
        <p:nvPicPr>
          <p:cNvPr id="16" name="Image 15" descr="Une image contenant arbre, personne, extérieur, homme&#10;&#10;Description générée automatiquement">
            <a:extLst>
              <a:ext uri="{FF2B5EF4-FFF2-40B4-BE49-F238E27FC236}">
                <a16:creationId xmlns:a16="http://schemas.microsoft.com/office/drawing/2014/main" id="{748DB836-D7FB-45C2-87A5-953758C91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955" y="441594"/>
            <a:ext cx="1221146" cy="1607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Image 26" descr="Une image contenant extérieur, arbre, personne&#10;&#10;Description générée automatiquement">
            <a:extLst>
              <a:ext uri="{FF2B5EF4-FFF2-40B4-BE49-F238E27FC236}">
                <a16:creationId xmlns:a16="http://schemas.microsoft.com/office/drawing/2014/main" id="{8051B32B-BAC6-4275-88B0-A92EFEA63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049" y="441594"/>
            <a:ext cx="1219251" cy="163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Rectangle : coins arrondis 27">
            <a:extLst>
              <a:ext uri="{FF2B5EF4-FFF2-40B4-BE49-F238E27FC236}">
                <a16:creationId xmlns:a16="http://schemas.microsoft.com/office/drawing/2014/main" id="{0EA80268-B569-44C3-8D4B-AE2E0C345724}"/>
              </a:ext>
            </a:extLst>
          </p:cNvPr>
          <p:cNvSpPr/>
          <p:nvPr/>
        </p:nvSpPr>
        <p:spPr>
          <a:xfrm>
            <a:off x="7006134" y="2153953"/>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Roger Bourgeois</a:t>
            </a:r>
          </a:p>
        </p:txBody>
      </p:sp>
      <p:sp>
        <p:nvSpPr>
          <p:cNvPr id="29" name="Rectangle : coins arrondis 28">
            <a:extLst>
              <a:ext uri="{FF2B5EF4-FFF2-40B4-BE49-F238E27FC236}">
                <a16:creationId xmlns:a16="http://schemas.microsoft.com/office/drawing/2014/main" id="{58268CD4-2097-4C98-9A0D-41DA6B3E4EA5}"/>
              </a:ext>
            </a:extLst>
          </p:cNvPr>
          <p:cNvSpPr/>
          <p:nvPr/>
        </p:nvSpPr>
        <p:spPr>
          <a:xfrm>
            <a:off x="3562994" y="2150229"/>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Alain Morel</a:t>
            </a:r>
          </a:p>
        </p:txBody>
      </p:sp>
      <p:pic>
        <p:nvPicPr>
          <p:cNvPr id="34" name="Graphique 33">
            <a:extLst>
              <a:ext uri="{FF2B5EF4-FFF2-40B4-BE49-F238E27FC236}">
                <a16:creationId xmlns:a16="http://schemas.microsoft.com/office/drawing/2014/main" id="{848BD394-27A4-4200-BCC2-C167A554F503}"/>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a:stretch/>
        </p:blipFill>
        <p:spPr>
          <a:xfrm>
            <a:off x="6944036" y="2691362"/>
            <a:ext cx="737638" cy="737638"/>
          </a:xfrm>
          <a:prstGeom prst="rect">
            <a:avLst/>
          </a:prstGeom>
          <a:noFill/>
        </p:spPr>
      </p:pic>
      <p:sp>
        <p:nvSpPr>
          <p:cNvPr id="36" name="Rectangle : coins arrondis 35">
            <a:extLst>
              <a:ext uri="{FF2B5EF4-FFF2-40B4-BE49-F238E27FC236}">
                <a16:creationId xmlns:a16="http://schemas.microsoft.com/office/drawing/2014/main" id="{2B770F45-8D2C-4EA1-8341-0450A62532A8}"/>
              </a:ext>
            </a:extLst>
          </p:cNvPr>
          <p:cNvSpPr/>
          <p:nvPr/>
        </p:nvSpPr>
        <p:spPr>
          <a:xfrm>
            <a:off x="10703048" y="210381"/>
            <a:ext cx="1219251" cy="1607267"/>
          </a:xfrm>
          <a:prstGeom prst="roundRect">
            <a:avLst/>
          </a:prstGeom>
          <a:noFill/>
          <a:ln w="28575">
            <a:solidFill>
              <a:srgbClr val="2578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37" name="Graphique 36" descr="Utilisateurs">
            <a:extLst>
              <a:ext uri="{FF2B5EF4-FFF2-40B4-BE49-F238E27FC236}">
                <a16:creationId xmlns:a16="http://schemas.microsoft.com/office/drawing/2014/main" id="{F46FDBD0-0A98-4232-B809-279E2216F1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55473" y="92321"/>
            <a:ext cx="914400" cy="914400"/>
          </a:xfrm>
          <a:prstGeom prst="rect">
            <a:avLst/>
          </a:prstGeom>
        </p:spPr>
      </p:pic>
      <p:pic>
        <p:nvPicPr>
          <p:cNvPr id="38" name="Graphique 37" descr="Point d’interrogation">
            <a:extLst>
              <a:ext uri="{FF2B5EF4-FFF2-40B4-BE49-F238E27FC236}">
                <a16:creationId xmlns:a16="http://schemas.microsoft.com/office/drawing/2014/main" id="{05581FFE-AAC8-42A9-8F45-8B1478FF61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87270" y="1122599"/>
            <a:ext cx="650806" cy="650806"/>
          </a:xfrm>
          <a:prstGeom prst="rect">
            <a:avLst/>
          </a:prstGeom>
        </p:spPr>
      </p:pic>
      <p:sp>
        <p:nvSpPr>
          <p:cNvPr id="39" name="ZoneTexte 38">
            <a:extLst>
              <a:ext uri="{FF2B5EF4-FFF2-40B4-BE49-F238E27FC236}">
                <a16:creationId xmlns:a16="http://schemas.microsoft.com/office/drawing/2014/main" id="{BFF637D3-DCFD-43AE-BBA6-04793E011E40}"/>
              </a:ext>
            </a:extLst>
          </p:cNvPr>
          <p:cNvSpPr txBox="1"/>
          <p:nvPr/>
        </p:nvSpPr>
        <p:spPr>
          <a:xfrm>
            <a:off x="10230070" y="829348"/>
            <a:ext cx="2165207" cy="369332"/>
          </a:xfrm>
          <a:prstGeom prst="rect">
            <a:avLst/>
          </a:prstGeom>
          <a:noFill/>
        </p:spPr>
        <p:txBody>
          <a:bodyPr wrap="square" rtlCol="0">
            <a:spAutoFit/>
          </a:bodyPr>
          <a:lstStyle/>
          <a:p>
            <a:pPr algn="ctr"/>
            <a:r>
              <a:rPr lang="fr-BE" b="1" dirty="0">
                <a:solidFill>
                  <a:srgbClr val="23783E"/>
                </a:solidFill>
                <a:latin typeface="72 Light" panose="020B0303030000000003" pitchFamily="34" charset="0"/>
                <a:cs typeface="72 Light" panose="020B0303030000000003" pitchFamily="34" charset="0"/>
              </a:rPr>
              <a:t>VOUS</a:t>
            </a:r>
          </a:p>
        </p:txBody>
      </p:sp>
      <p:sp>
        <p:nvSpPr>
          <p:cNvPr id="18" name="Rectangle : coins arrondis 17">
            <a:extLst>
              <a:ext uri="{FF2B5EF4-FFF2-40B4-BE49-F238E27FC236}">
                <a16:creationId xmlns:a16="http://schemas.microsoft.com/office/drawing/2014/main" id="{68653680-C4A3-41BF-89FE-2F652720CE95}"/>
              </a:ext>
            </a:extLst>
          </p:cNvPr>
          <p:cNvSpPr/>
          <p:nvPr/>
        </p:nvSpPr>
        <p:spPr>
          <a:xfrm>
            <a:off x="2325081" y="3243214"/>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19" name="Graphique 18" descr="Profil masculin">
            <a:extLst>
              <a:ext uri="{FF2B5EF4-FFF2-40B4-BE49-F238E27FC236}">
                <a16:creationId xmlns:a16="http://schemas.microsoft.com/office/drawing/2014/main" id="{CEDEF9DE-3B36-4C57-98FD-13861A5E25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77506" y="3570094"/>
            <a:ext cx="914400" cy="914400"/>
          </a:xfrm>
          <a:prstGeom prst="rect">
            <a:avLst/>
          </a:prstGeom>
        </p:spPr>
      </p:pic>
      <p:pic>
        <p:nvPicPr>
          <p:cNvPr id="3" name="Image 2" descr="Une image contenant personne, mur, intérieur, cravate&#10;&#10;Description générée automatiquement">
            <a:extLst>
              <a:ext uri="{FF2B5EF4-FFF2-40B4-BE49-F238E27FC236}">
                <a16:creationId xmlns:a16="http://schemas.microsoft.com/office/drawing/2014/main" id="{F74CC7C9-8F01-442C-A1E1-52E810B674BE}"/>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l="6666" r="10975"/>
          <a:stretch/>
        </p:blipFill>
        <p:spPr>
          <a:xfrm>
            <a:off x="8914104" y="3217856"/>
            <a:ext cx="1221146" cy="1607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 19">
            <a:extLst>
              <a:ext uri="{FF2B5EF4-FFF2-40B4-BE49-F238E27FC236}">
                <a16:creationId xmlns:a16="http://schemas.microsoft.com/office/drawing/2014/main" id="{80866A6A-EFA1-4332-9204-483C814C1F0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1387832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LES GROUPES DE TRAVAIL – GT ÉOLIEN</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9" name="Rectangle 8">
            <a:extLst>
              <a:ext uri="{FF2B5EF4-FFF2-40B4-BE49-F238E27FC236}">
                <a16:creationId xmlns:a16="http://schemas.microsoft.com/office/drawing/2014/main" id="{7C67FA3A-7B9D-4F38-BB2F-D9B34310972E}"/>
              </a:ext>
            </a:extLst>
          </p:cNvPr>
          <p:cNvSpPr/>
          <p:nvPr/>
        </p:nvSpPr>
        <p:spPr>
          <a:xfrm>
            <a:off x="1454020" y="2906146"/>
            <a:ext cx="9899780" cy="1420325"/>
          </a:xfrm>
          <a:prstGeom prst="rect">
            <a:avLst/>
          </a:prstGeom>
        </p:spPr>
        <p:txBody>
          <a:bodyPr wrap="square">
            <a:spAutoFit/>
          </a:bodyPr>
          <a:lstStyle/>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Promotion St Germain</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Suivi </a:t>
            </a:r>
            <a:r>
              <a:rPr lang="fr-FR" sz="2000" dirty="0" err="1">
                <a:latin typeface="72 Light" panose="020B0303030000000003" pitchFamily="34" charset="0"/>
                <a:cs typeface="72 Light" panose="020B0303030000000003" pitchFamily="34" charset="0"/>
                <a:sym typeface="Wingdings" panose="05000000000000000000" pitchFamily="2" charset="2"/>
              </a:rPr>
              <a:t>Boneffe</a:t>
            </a:r>
            <a:endParaRPr lang="fr-FR" sz="2000" dirty="0">
              <a:latin typeface="72 Light" panose="020B0303030000000003" pitchFamily="34" charset="0"/>
              <a:cs typeface="72 Light" panose="020B0303030000000003" pitchFamily="34" charset="0"/>
              <a:sym typeface="Wingdings" panose="05000000000000000000" pitchFamily="2" charset="2"/>
            </a:endParaRP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Courrière, Grand </a:t>
            </a:r>
            <a:r>
              <a:rPr lang="fr-FR" sz="2000" dirty="0" err="1">
                <a:latin typeface="72 Light" panose="020B0303030000000003" pitchFamily="34" charset="0"/>
                <a:cs typeface="72 Light" panose="020B0303030000000003" pitchFamily="34" charset="0"/>
                <a:sym typeface="Wingdings" panose="05000000000000000000" pitchFamily="2" charset="2"/>
              </a:rPr>
              <a:t>Leez</a:t>
            </a:r>
            <a:r>
              <a:rPr lang="fr-FR" sz="2000" dirty="0">
                <a:latin typeface="72 Light" panose="020B0303030000000003" pitchFamily="34" charset="0"/>
                <a:cs typeface="72 Light" panose="020B0303030000000003" pitchFamily="34" charset="0"/>
                <a:sym typeface="Wingdings" panose="05000000000000000000" pitchFamily="2" charset="2"/>
              </a:rPr>
              <a:t>,…</a:t>
            </a:r>
          </a:p>
        </p:txBody>
      </p:sp>
      <p:sp>
        <p:nvSpPr>
          <p:cNvPr id="13" name="Rectangle 12">
            <a:extLst>
              <a:ext uri="{FF2B5EF4-FFF2-40B4-BE49-F238E27FC236}">
                <a16:creationId xmlns:a16="http://schemas.microsoft.com/office/drawing/2014/main" id="{BA781954-B93A-4FA3-BF4D-ADAE24245AB4}"/>
              </a:ext>
            </a:extLst>
          </p:cNvPr>
          <p:cNvSpPr/>
          <p:nvPr/>
        </p:nvSpPr>
        <p:spPr>
          <a:xfrm>
            <a:off x="838200" y="2071191"/>
            <a:ext cx="2334293" cy="461665"/>
          </a:xfrm>
          <a:prstGeom prst="rect">
            <a:avLst/>
          </a:prstGeom>
        </p:spPr>
        <p:txBody>
          <a:bodyPr wrap="none">
            <a:spAutoFit/>
          </a:bodyPr>
          <a:lstStyle/>
          <a:p>
            <a:r>
              <a:rPr lang="fr-FR" sz="2400" b="1" dirty="0">
                <a:solidFill>
                  <a:srgbClr val="B5C633"/>
                </a:solidFill>
                <a:latin typeface="72 Black" panose="020B0A04030603020204" pitchFamily="34" charset="0"/>
                <a:cs typeface="72 Black" panose="020B0A04030603020204" pitchFamily="34" charset="0"/>
              </a:rPr>
              <a:t>Activités 2020</a:t>
            </a:r>
            <a:endParaRPr lang="fr-BE" sz="2400" dirty="0"/>
          </a:p>
        </p:txBody>
      </p:sp>
      <p:pic>
        <p:nvPicPr>
          <p:cNvPr id="7" name="Image 6">
            <a:extLst>
              <a:ext uri="{FF2B5EF4-FFF2-40B4-BE49-F238E27FC236}">
                <a16:creationId xmlns:a16="http://schemas.microsoft.com/office/drawing/2014/main" id="{4D74F496-7605-4D8F-914B-3DEC53CB5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232" y="3506783"/>
            <a:ext cx="1015406" cy="34523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479033BF-3F1A-4EA6-B10C-CED147B6A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788" y="3583923"/>
            <a:ext cx="1495392" cy="312576"/>
          </a:xfrm>
          <a:prstGeom prst="rect">
            <a:avLst/>
          </a:prstGeom>
        </p:spPr>
      </p:pic>
    </p:spTree>
    <p:extLst>
      <p:ext uri="{BB962C8B-B14F-4D97-AF65-F5344CB8AC3E}">
        <p14:creationId xmlns:p14="http://schemas.microsoft.com/office/powerpoint/2010/main" val="724128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LES GROUPES DE TRAVAIL – GT ÉOLIEN</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9" name="Rectangle 8">
            <a:extLst>
              <a:ext uri="{FF2B5EF4-FFF2-40B4-BE49-F238E27FC236}">
                <a16:creationId xmlns:a16="http://schemas.microsoft.com/office/drawing/2014/main" id="{7C67FA3A-7B9D-4F38-BB2F-D9B34310972E}"/>
              </a:ext>
            </a:extLst>
          </p:cNvPr>
          <p:cNvSpPr/>
          <p:nvPr/>
        </p:nvSpPr>
        <p:spPr>
          <a:xfrm>
            <a:off x="1454020" y="2906146"/>
            <a:ext cx="7884356" cy="1881990"/>
          </a:xfrm>
          <a:prstGeom prst="rect">
            <a:avLst/>
          </a:prstGeom>
        </p:spPr>
        <p:txBody>
          <a:bodyPr wrap="square">
            <a:spAutoFit/>
          </a:bodyPr>
          <a:lstStyle/>
          <a:p>
            <a:pPr lvl="1" indent="-457200">
              <a:lnSpc>
                <a:spcPct val="150000"/>
              </a:lnSpc>
              <a:buFont typeface="Courier New" panose="02070309020205020404" pitchFamily="49" charset="0"/>
              <a:buChar char="o"/>
            </a:pPr>
            <a:r>
              <a:rPr lang="fr-FR" sz="2000" dirty="0" err="1">
                <a:latin typeface="72 Light" panose="020B0303030000000003" pitchFamily="34" charset="0"/>
                <a:cs typeface="72 Light" panose="020B0303030000000003" pitchFamily="34" charset="0"/>
                <a:sym typeface="Wingdings" panose="05000000000000000000" pitchFamily="2" charset="2"/>
              </a:rPr>
              <a:t>Boneffe</a:t>
            </a:r>
            <a:endParaRPr lang="fr-FR" sz="2000" dirty="0">
              <a:latin typeface="72 Light" panose="020B0303030000000003" pitchFamily="34" charset="0"/>
              <a:cs typeface="72 Light" panose="020B0303030000000003" pitchFamily="34" charset="0"/>
              <a:sym typeface="Wingdings" panose="05000000000000000000" pitchFamily="2" charset="2"/>
            </a:endParaRP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Saint Germain</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Courrière</a:t>
            </a:r>
          </a:p>
          <a:p>
            <a:pPr lvl="1" indent="-457200">
              <a:lnSpc>
                <a:spcPct val="150000"/>
              </a:lnSpc>
              <a:buFont typeface="Courier New" panose="02070309020205020404" pitchFamily="49" charset="0"/>
              <a:buChar char="o"/>
            </a:pPr>
            <a:r>
              <a:rPr lang="fr-FR" sz="2000" dirty="0">
                <a:latin typeface="72 Light" panose="020B0303030000000003" pitchFamily="34" charset="0"/>
                <a:cs typeface="72 Light" panose="020B0303030000000003" pitchFamily="34" charset="0"/>
                <a:sym typeface="Wingdings" panose="05000000000000000000" pitchFamily="2" charset="2"/>
              </a:rPr>
              <a:t>Petit éolien</a:t>
            </a:r>
          </a:p>
        </p:txBody>
      </p:sp>
      <p:sp>
        <p:nvSpPr>
          <p:cNvPr id="13" name="Rectangle 12">
            <a:extLst>
              <a:ext uri="{FF2B5EF4-FFF2-40B4-BE49-F238E27FC236}">
                <a16:creationId xmlns:a16="http://schemas.microsoft.com/office/drawing/2014/main" id="{BA781954-B93A-4FA3-BF4D-ADAE24245AB4}"/>
              </a:ext>
            </a:extLst>
          </p:cNvPr>
          <p:cNvSpPr/>
          <p:nvPr/>
        </p:nvSpPr>
        <p:spPr>
          <a:xfrm>
            <a:off x="838200" y="2071191"/>
            <a:ext cx="2377574" cy="461665"/>
          </a:xfrm>
          <a:prstGeom prst="rect">
            <a:avLst/>
          </a:prstGeom>
        </p:spPr>
        <p:txBody>
          <a:bodyPr wrap="none">
            <a:spAutoFit/>
          </a:bodyPr>
          <a:lstStyle/>
          <a:p>
            <a:r>
              <a:rPr lang="fr-FR" sz="2400" b="1" dirty="0">
                <a:solidFill>
                  <a:srgbClr val="B5C633"/>
                </a:solidFill>
                <a:latin typeface="72 Black" panose="020B0A04030603020204" pitchFamily="34" charset="0"/>
                <a:cs typeface="72 Black" panose="020B0A04030603020204" pitchFamily="34" charset="0"/>
              </a:rPr>
              <a:t>Planning 2021</a:t>
            </a:r>
            <a:endParaRPr lang="fr-BE" sz="2400" dirty="0"/>
          </a:p>
        </p:txBody>
      </p:sp>
    </p:spTree>
    <p:extLst>
      <p:ext uri="{BB962C8B-B14F-4D97-AF65-F5344CB8AC3E}">
        <p14:creationId xmlns:p14="http://schemas.microsoft.com/office/powerpoint/2010/main" val="30564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00758" y="1182864"/>
            <a:ext cx="5238466" cy="2991416"/>
          </a:xfrm>
        </p:spPr>
        <p:txBody>
          <a:bodyPr vert="horz" lIns="91440" tIns="45720" rIns="91440" bIns="45720" rtlCol="0" anchor="b">
            <a:normAutofit/>
          </a:bodyPr>
          <a:lstStyle/>
          <a:p>
            <a:r>
              <a:rPr lang="en-US" sz="6000" b="1" kern="1200" dirty="0">
                <a:solidFill>
                  <a:schemeClr val="tx1"/>
                </a:solidFill>
                <a:latin typeface="72 Light" panose="020B0303030000000003" pitchFamily="34" charset="0"/>
                <a:cs typeface="72 Light" panose="020B0303030000000003" pitchFamily="34" charset="0"/>
              </a:rPr>
              <a:t>PARTENAIRES &amp; ASSOCIÉS</a:t>
            </a:r>
            <a:br>
              <a:rPr lang="en-US" sz="6000" b="1" kern="1200" dirty="0">
                <a:solidFill>
                  <a:schemeClr val="tx1"/>
                </a:solidFill>
                <a:latin typeface="72 Light" panose="020B0303030000000003" pitchFamily="34" charset="0"/>
                <a:cs typeface="72 Light" panose="020B0303030000000003" pitchFamily="34" charset="0"/>
              </a:rPr>
            </a:br>
            <a:r>
              <a:rPr lang="en-US" sz="3200" b="1" kern="1200" dirty="0" err="1">
                <a:solidFill>
                  <a:schemeClr val="tx1"/>
                </a:solidFill>
                <a:latin typeface="72 Light" panose="020B0303030000000003" pitchFamily="34" charset="0"/>
                <a:cs typeface="72 Light" panose="020B0303030000000003" pitchFamily="34" charset="0"/>
              </a:rPr>
              <a:t>Activités</a:t>
            </a:r>
            <a:r>
              <a:rPr lang="en-US" sz="3200" b="1" kern="1200" dirty="0">
                <a:solidFill>
                  <a:schemeClr val="tx1"/>
                </a:solidFill>
                <a:latin typeface="72 Light" panose="020B0303030000000003" pitchFamily="34" charset="0"/>
                <a:cs typeface="72 Light" panose="020B0303030000000003" pitchFamily="34" charset="0"/>
              </a:rPr>
              <a:t> 2020</a:t>
            </a:r>
          </a:p>
        </p:txBody>
      </p:sp>
      <p:sp>
        <p:nvSpPr>
          <p:cNvPr id="22" name="Freeform: Shape 2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que 3" descr="Réseaux sociaux">
            <a:extLst>
              <a:ext uri="{FF2B5EF4-FFF2-40B4-BE49-F238E27FC236}">
                <a16:creationId xmlns:a16="http://schemas.microsoft.com/office/drawing/2014/main" id="{F2E1DB5D-AD77-4FC2-8FB4-6CB81F254C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31503" y="2129307"/>
            <a:ext cx="3217333" cy="3217333"/>
          </a:xfrm>
          <a:prstGeom prst="rect">
            <a:avLst/>
          </a:prstGeom>
        </p:spPr>
      </p:pic>
      <p:sp>
        <p:nvSpPr>
          <p:cNvPr id="19" name="Rectangle 18">
            <a:extLst>
              <a:ext uri="{FF2B5EF4-FFF2-40B4-BE49-F238E27FC236}">
                <a16:creationId xmlns:a16="http://schemas.microsoft.com/office/drawing/2014/main" id="{E837D2A5-0EDD-4159-AB11-EF4C094FCE94}"/>
              </a:ext>
            </a:extLst>
          </p:cNvPr>
          <p:cNvSpPr/>
          <p:nvPr/>
        </p:nvSpPr>
        <p:spPr>
          <a:xfrm>
            <a:off x="-673996" y="1582315"/>
            <a:ext cx="1944444" cy="130738"/>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8" name="Image 7">
            <a:extLst>
              <a:ext uri="{FF2B5EF4-FFF2-40B4-BE49-F238E27FC236}">
                <a16:creationId xmlns:a16="http://schemas.microsoft.com/office/drawing/2014/main" id="{2FF3C9A0-6BA7-410E-8A91-DFE681DC16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88766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APPROBATION PV</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3" name="Rectangle 12">
            <a:extLst>
              <a:ext uri="{FF2B5EF4-FFF2-40B4-BE49-F238E27FC236}">
                <a16:creationId xmlns:a16="http://schemas.microsoft.com/office/drawing/2014/main" id="{F0FA60F7-F50F-49F2-A3B2-CA98EF65B20E}"/>
              </a:ext>
            </a:extLst>
          </p:cNvPr>
          <p:cNvSpPr/>
          <p:nvPr/>
        </p:nvSpPr>
        <p:spPr>
          <a:xfrm>
            <a:off x="3603403" y="2807238"/>
            <a:ext cx="4985194" cy="1214431"/>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atin typeface="72 Light" panose="020B0303030000000003" pitchFamily="34" charset="0"/>
                <a:cs typeface="72 Light" panose="020B0303030000000003" pitchFamily="34" charset="0"/>
              </a:rPr>
              <a:t>AG ordinaire 22/06/2020</a:t>
            </a:r>
          </a:p>
        </p:txBody>
      </p:sp>
      <p:pic>
        <p:nvPicPr>
          <p:cNvPr id="18" name="Graphique 17" descr="Coche">
            <a:extLst>
              <a:ext uri="{FF2B5EF4-FFF2-40B4-BE49-F238E27FC236}">
                <a16:creationId xmlns:a16="http://schemas.microsoft.com/office/drawing/2014/main" id="{7F3DB350-F5F9-4838-93EA-294991E5D5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7145" y="2849311"/>
            <a:ext cx="1175252" cy="1175252"/>
          </a:xfrm>
          <a:prstGeom prst="rect">
            <a:avLst/>
          </a:prstGeom>
        </p:spPr>
      </p:pic>
      <p:pic>
        <p:nvPicPr>
          <p:cNvPr id="7" name="Image 6">
            <a:extLst>
              <a:ext uri="{FF2B5EF4-FFF2-40B4-BE49-F238E27FC236}">
                <a16:creationId xmlns:a16="http://schemas.microsoft.com/office/drawing/2014/main" id="{8FFDCC2E-467D-495D-A0BF-3B58860877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331034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2003A83-E16E-448F-826C-D75FAC74574C}"/>
              </a:ext>
            </a:extLst>
          </p:cNvPr>
          <p:cNvSpPr/>
          <p:nvPr/>
        </p:nvSpPr>
        <p:spPr>
          <a:xfrm>
            <a:off x="4320594" y="2659197"/>
            <a:ext cx="3550813" cy="1671762"/>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err="1">
                <a:latin typeface="72 Light" panose="020B0303030000000003" pitchFamily="34" charset="0"/>
                <a:cs typeface="72 Light" panose="020B0303030000000003" pitchFamily="34" charset="0"/>
              </a:rPr>
              <a:t>Marchôvent</a:t>
            </a:r>
            <a:endParaRPr lang="fr-BE" sz="3200" dirty="0">
              <a:latin typeface="72 Light" panose="020B0303030000000003" pitchFamily="34" charset="0"/>
              <a:cs typeface="72 Light" panose="020B0303030000000003" pitchFamily="34" charset="0"/>
            </a:endParaRPr>
          </a:p>
        </p:txBody>
      </p:sp>
      <p:sp>
        <p:nvSpPr>
          <p:cNvPr id="17" name="Rectangle : coins arrondis 16">
            <a:extLst>
              <a:ext uri="{FF2B5EF4-FFF2-40B4-BE49-F238E27FC236}">
                <a16:creationId xmlns:a16="http://schemas.microsoft.com/office/drawing/2014/main" id="{0EE6CB25-BEBA-408D-8512-29078DFAEECF}"/>
              </a:ext>
            </a:extLst>
          </p:cNvPr>
          <p:cNvSpPr/>
          <p:nvPr/>
        </p:nvSpPr>
        <p:spPr>
          <a:xfrm>
            <a:off x="3918509" y="6207651"/>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Gilles Bertrand</a:t>
            </a:r>
          </a:p>
        </p:txBody>
      </p:sp>
      <p:sp>
        <p:nvSpPr>
          <p:cNvPr id="25" name="Rectangle : coins arrondis 24">
            <a:extLst>
              <a:ext uri="{FF2B5EF4-FFF2-40B4-BE49-F238E27FC236}">
                <a16:creationId xmlns:a16="http://schemas.microsoft.com/office/drawing/2014/main" id="{2B745C77-E370-4820-9F57-75A4F10ACD5D}"/>
              </a:ext>
            </a:extLst>
          </p:cNvPr>
          <p:cNvSpPr/>
          <p:nvPr/>
        </p:nvSpPr>
        <p:spPr>
          <a:xfrm>
            <a:off x="9475719" y="4085741"/>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Didier Delatte</a:t>
            </a:r>
          </a:p>
        </p:txBody>
      </p:sp>
      <p:sp>
        <p:nvSpPr>
          <p:cNvPr id="26" name="Rectangle : coins arrondis 25">
            <a:extLst>
              <a:ext uri="{FF2B5EF4-FFF2-40B4-BE49-F238E27FC236}">
                <a16:creationId xmlns:a16="http://schemas.microsoft.com/office/drawing/2014/main" id="{89E34286-402B-4B29-A632-3540AD5A4F2B}"/>
              </a:ext>
            </a:extLst>
          </p:cNvPr>
          <p:cNvSpPr/>
          <p:nvPr/>
        </p:nvSpPr>
        <p:spPr>
          <a:xfrm>
            <a:off x="6784231" y="6166154"/>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François Verpoorten</a:t>
            </a:r>
          </a:p>
        </p:txBody>
      </p:sp>
      <p:pic>
        <p:nvPicPr>
          <p:cNvPr id="8" name="Graphique 7">
            <a:extLst>
              <a:ext uri="{FF2B5EF4-FFF2-40B4-BE49-F238E27FC236}">
                <a16:creationId xmlns:a16="http://schemas.microsoft.com/office/drawing/2014/main" id="{78A85465-43B9-4F10-8010-A771169A2975}"/>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p:blipFill>
        <p:spPr>
          <a:xfrm>
            <a:off x="7081479" y="2760826"/>
            <a:ext cx="668174" cy="668174"/>
          </a:xfrm>
          <a:prstGeom prst="rect">
            <a:avLst/>
          </a:prstGeom>
        </p:spPr>
      </p:pic>
      <p:sp>
        <p:nvSpPr>
          <p:cNvPr id="16" name="Rectangle : coins arrondis 15">
            <a:extLst>
              <a:ext uri="{FF2B5EF4-FFF2-40B4-BE49-F238E27FC236}">
                <a16:creationId xmlns:a16="http://schemas.microsoft.com/office/drawing/2014/main" id="{A543975D-0A58-484F-875A-EEB737A32A8C}"/>
              </a:ext>
            </a:extLst>
          </p:cNvPr>
          <p:cNvSpPr/>
          <p:nvPr/>
        </p:nvSpPr>
        <p:spPr>
          <a:xfrm>
            <a:off x="6984160" y="4558887"/>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19" name="Graphique 18" descr="Profil masculin">
            <a:extLst>
              <a:ext uri="{FF2B5EF4-FFF2-40B4-BE49-F238E27FC236}">
                <a16:creationId xmlns:a16="http://schemas.microsoft.com/office/drawing/2014/main" id="{F1B6A4E8-7AED-4464-AFB5-3C30634B29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6585" y="4885767"/>
            <a:ext cx="914400" cy="914400"/>
          </a:xfrm>
          <a:prstGeom prst="rect">
            <a:avLst/>
          </a:prstGeom>
        </p:spPr>
      </p:pic>
      <p:sp>
        <p:nvSpPr>
          <p:cNvPr id="23" name="Rectangle : coins arrondis 22">
            <a:extLst>
              <a:ext uri="{FF2B5EF4-FFF2-40B4-BE49-F238E27FC236}">
                <a16:creationId xmlns:a16="http://schemas.microsoft.com/office/drawing/2014/main" id="{E790251A-43B3-4326-BEE4-65ED57B3B6BD}"/>
              </a:ext>
            </a:extLst>
          </p:cNvPr>
          <p:cNvSpPr/>
          <p:nvPr/>
        </p:nvSpPr>
        <p:spPr>
          <a:xfrm>
            <a:off x="3988591" y="4583774"/>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22" name="Image 21" descr="Une image contenant extérieur, arbre, personne, debout&#10;&#10;Description générée automatiquement">
            <a:extLst>
              <a:ext uri="{FF2B5EF4-FFF2-40B4-BE49-F238E27FC236}">
                <a16:creationId xmlns:a16="http://schemas.microsoft.com/office/drawing/2014/main" id="{A8E75E0E-C427-4984-8B69-DF558B4AD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5126" y="438166"/>
            <a:ext cx="1219251" cy="163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Rectangle : coins arrondis 28">
            <a:extLst>
              <a:ext uri="{FF2B5EF4-FFF2-40B4-BE49-F238E27FC236}">
                <a16:creationId xmlns:a16="http://schemas.microsoft.com/office/drawing/2014/main" id="{1F1B5218-9ADA-4377-943D-C5E74390ED43}"/>
              </a:ext>
            </a:extLst>
          </p:cNvPr>
          <p:cNvSpPr/>
          <p:nvPr/>
        </p:nvSpPr>
        <p:spPr>
          <a:xfrm>
            <a:off x="6934261" y="2146801"/>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Jérôme Meessen</a:t>
            </a:r>
          </a:p>
        </p:txBody>
      </p:sp>
      <p:pic>
        <p:nvPicPr>
          <p:cNvPr id="30" name="Image 29" descr="Une image contenant arbre, extérieur, personne, debout&#10;&#10;Description générée automatiquement">
            <a:extLst>
              <a:ext uri="{FF2B5EF4-FFF2-40B4-BE49-F238E27FC236}">
                <a16:creationId xmlns:a16="http://schemas.microsoft.com/office/drawing/2014/main" id="{02F0DCD7-7634-4554-AE80-647BC82262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0968" y="446979"/>
            <a:ext cx="1219251" cy="163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Rectangle : coins arrondis 30">
            <a:extLst>
              <a:ext uri="{FF2B5EF4-FFF2-40B4-BE49-F238E27FC236}">
                <a16:creationId xmlns:a16="http://schemas.microsoft.com/office/drawing/2014/main" id="{CFAE3322-22D2-4562-8741-AEAAD569B086}"/>
              </a:ext>
            </a:extLst>
          </p:cNvPr>
          <p:cNvSpPr/>
          <p:nvPr/>
        </p:nvSpPr>
        <p:spPr>
          <a:xfrm>
            <a:off x="3464777" y="2155614"/>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Manoël Dujardin</a:t>
            </a:r>
          </a:p>
        </p:txBody>
      </p:sp>
      <p:pic>
        <p:nvPicPr>
          <p:cNvPr id="32" name="Graphique 31" descr="Profil masculin">
            <a:extLst>
              <a:ext uri="{FF2B5EF4-FFF2-40B4-BE49-F238E27FC236}">
                <a16:creationId xmlns:a16="http://schemas.microsoft.com/office/drawing/2014/main" id="{3F4EBC08-E103-408F-8DE9-4D53B2505F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1016" y="4930207"/>
            <a:ext cx="914400" cy="914400"/>
          </a:xfrm>
          <a:prstGeom prst="rect">
            <a:avLst/>
          </a:prstGeom>
        </p:spPr>
      </p:pic>
      <p:sp>
        <p:nvSpPr>
          <p:cNvPr id="33" name="Rectangle : coins arrondis 32">
            <a:extLst>
              <a:ext uri="{FF2B5EF4-FFF2-40B4-BE49-F238E27FC236}">
                <a16:creationId xmlns:a16="http://schemas.microsoft.com/office/drawing/2014/main" id="{D57ABA64-1C97-4EF8-81CC-AD254F7D93F5}"/>
              </a:ext>
            </a:extLst>
          </p:cNvPr>
          <p:cNvSpPr/>
          <p:nvPr/>
        </p:nvSpPr>
        <p:spPr>
          <a:xfrm>
            <a:off x="1297102" y="4084348"/>
            <a:ext cx="1669964" cy="279260"/>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Stéphane De Walque</a:t>
            </a:r>
          </a:p>
        </p:txBody>
      </p:sp>
      <p:sp>
        <p:nvSpPr>
          <p:cNvPr id="34" name="Rectangle : coins arrondis 33">
            <a:extLst>
              <a:ext uri="{FF2B5EF4-FFF2-40B4-BE49-F238E27FC236}">
                <a16:creationId xmlns:a16="http://schemas.microsoft.com/office/drawing/2014/main" id="{ACBA2BD0-21B4-494E-B0F0-15A634F581D9}"/>
              </a:ext>
            </a:extLst>
          </p:cNvPr>
          <p:cNvSpPr/>
          <p:nvPr/>
        </p:nvSpPr>
        <p:spPr>
          <a:xfrm>
            <a:off x="1497031" y="2477081"/>
            <a:ext cx="1219251" cy="1607267"/>
          </a:xfrm>
          <a:prstGeom prst="roundRect">
            <a:avLst/>
          </a:prstGeom>
          <a:noFill/>
          <a:ln w="28575">
            <a:solidFill>
              <a:srgbClr val="25783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ln>
                <a:solidFill>
                  <a:srgbClr val="25783D"/>
                </a:solidFill>
              </a:ln>
            </a:endParaRPr>
          </a:p>
        </p:txBody>
      </p:sp>
      <p:pic>
        <p:nvPicPr>
          <p:cNvPr id="35" name="Graphique 34" descr="Profil masculin">
            <a:extLst>
              <a:ext uri="{FF2B5EF4-FFF2-40B4-BE49-F238E27FC236}">
                <a16:creationId xmlns:a16="http://schemas.microsoft.com/office/drawing/2014/main" id="{EA1DFE4D-6ADF-47BE-8915-8B0EF7A99F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9456" y="2803961"/>
            <a:ext cx="914400" cy="914400"/>
          </a:xfrm>
          <a:prstGeom prst="rect">
            <a:avLst/>
          </a:prstGeom>
        </p:spPr>
      </p:pic>
      <p:pic>
        <p:nvPicPr>
          <p:cNvPr id="7" name="Image 6" descr="Une image contenant personne, homme, complet, portant&#10;&#10;Description générée automatiquement">
            <a:extLst>
              <a:ext uri="{FF2B5EF4-FFF2-40B4-BE49-F238E27FC236}">
                <a16:creationId xmlns:a16="http://schemas.microsoft.com/office/drawing/2014/main" id="{031A345C-2C2B-4313-9062-7CBCE1F82605}"/>
              </a:ext>
            </a:extLst>
          </p:cNvPr>
          <p:cNvPicPr>
            <a:picLocks noChangeAspect="1"/>
          </p:cNvPicPr>
          <p:nvPr/>
        </p:nvPicPr>
        <p:blipFill rotWithShape="1">
          <a:blip r:embed="rId7">
            <a:extLst>
              <a:ext uri="{28A0092B-C50C-407E-A947-70E740481C1C}">
                <a14:useLocalDpi xmlns:a14="http://schemas.microsoft.com/office/drawing/2010/main" val="0"/>
              </a:ext>
            </a:extLst>
          </a:blip>
          <a:srcRect l="19013" r="16847"/>
          <a:stretch/>
        </p:blipFill>
        <p:spPr>
          <a:xfrm>
            <a:off x="9701075" y="2406382"/>
            <a:ext cx="1219251" cy="1666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 19">
            <a:extLst>
              <a:ext uri="{FF2B5EF4-FFF2-40B4-BE49-F238E27FC236}">
                <a16:creationId xmlns:a16="http://schemas.microsoft.com/office/drawing/2014/main" id="{6C0D8A67-2606-4E4C-9EC4-B14E975A9FD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198902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MARCHÔVENT</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5" name="Title 3">
            <a:extLst>
              <a:ext uri="{FF2B5EF4-FFF2-40B4-BE49-F238E27FC236}">
                <a16:creationId xmlns:a16="http://schemas.microsoft.com/office/drawing/2014/main" id="{635CDA5C-2F87-4ACA-B222-5901147D20C7}"/>
              </a:ext>
            </a:extLst>
          </p:cNvPr>
          <p:cNvSpPr txBox="1">
            <a:spLocks/>
          </p:cNvSpPr>
          <p:nvPr/>
        </p:nvSpPr>
        <p:spPr>
          <a:xfrm>
            <a:off x="1003040" y="1141445"/>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2800" b="1" dirty="0">
                <a:solidFill>
                  <a:srgbClr val="B5C633"/>
                </a:solidFill>
                <a:latin typeface="72 Black" panose="020B0A04030603020204" pitchFamily="34" charset="0"/>
                <a:cs typeface="72 Black" panose="020B0A04030603020204" pitchFamily="34" charset="0"/>
              </a:rPr>
              <a:t>Plan financier: Rappel</a:t>
            </a:r>
            <a:endParaRPr lang="en-GB" sz="2800" b="1" dirty="0">
              <a:solidFill>
                <a:srgbClr val="B5C633"/>
              </a:solidFill>
              <a:latin typeface="72 Black" panose="020B0A04030603020204" pitchFamily="34" charset="0"/>
              <a:cs typeface="72 Black" panose="020B0A04030603020204" pitchFamily="34" charset="0"/>
            </a:endParaRPr>
          </a:p>
        </p:txBody>
      </p:sp>
      <p:sp>
        <p:nvSpPr>
          <p:cNvPr id="6" name="TextBox 7">
            <a:extLst>
              <a:ext uri="{FF2B5EF4-FFF2-40B4-BE49-F238E27FC236}">
                <a16:creationId xmlns:a16="http://schemas.microsoft.com/office/drawing/2014/main" id="{DFE57E05-CC40-499D-9A3D-3C7DC8F081CF}"/>
              </a:ext>
            </a:extLst>
          </p:cNvPr>
          <p:cNvSpPr txBox="1"/>
          <p:nvPr/>
        </p:nvSpPr>
        <p:spPr>
          <a:xfrm>
            <a:off x="1635560" y="2664702"/>
            <a:ext cx="2448272" cy="1200329"/>
          </a:xfrm>
          <a:prstGeom prst="rect">
            <a:avLst/>
          </a:prstGeom>
          <a:solidFill>
            <a:srgbClr val="367436"/>
          </a:solidFill>
        </p:spPr>
        <p:txBody>
          <a:bodyPr wrap="square" rtlCol="0">
            <a:spAutoFit/>
          </a:bodyPr>
          <a:lstStyle/>
          <a:p>
            <a:pPr algn="ctr"/>
            <a:r>
              <a:rPr lang="fr-BE" sz="3600" b="1" dirty="0">
                <a:solidFill>
                  <a:schemeClr val="bg1"/>
                </a:solidFill>
                <a:latin typeface="+mj-lt"/>
              </a:rPr>
              <a:t>Revenus</a:t>
            </a:r>
          </a:p>
          <a:p>
            <a:pPr algn="ctr"/>
            <a:r>
              <a:rPr lang="fr-BE" sz="3600" dirty="0">
                <a:solidFill>
                  <a:schemeClr val="bg1"/>
                </a:solidFill>
                <a:latin typeface="+mj-lt"/>
              </a:rPr>
              <a:t>[€]</a:t>
            </a:r>
            <a:endParaRPr lang="en-GB" sz="3600" dirty="0">
              <a:solidFill>
                <a:schemeClr val="bg1"/>
              </a:solidFill>
              <a:latin typeface="+mj-lt"/>
            </a:endParaRPr>
          </a:p>
        </p:txBody>
      </p:sp>
      <p:sp>
        <p:nvSpPr>
          <p:cNvPr id="7" name="TextBox 9">
            <a:extLst>
              <a:ext uri="{FF2B5EF4-FFF2-40B4-BE49-F238E27FC236}">
                <a16:creationId xmlns:a16="http://schemas.microsoft.com/office/drawing/2014/main" id="{0F27C406-B5C0-4EC9-A243-C706E7E75B39}"/>
              </a:ext>
            </a:extLst>
          </p:cNvPr>
          <p:cNvSpPr txBox="1"/>
          <p:nvPr/>
        </p:nvSpPr>
        <p:spPr>
          <a:xfrm>
            <a:off x="4011824" y="2941701"/>
            <a:ext cx="648072" cy="646331"/>
          </a:xfrm>
          <a:prstGeom prst="rect">
            <a:avLst/>
          </a:prstGeom>
          <a:noFill/>
        </p:spPr>
        <p:txBody>
          <a:bodyPr wrap="square" rtlCol="0">
            <a:spAutoFit/>
          </a:bodyPr>
          <a:lstStyle/>
          <a:p>
            <a:pPr algn="ctr"/>
            <a:r>
              <a:rPr lang="fr-BE" sz="3600" b="1" dirty="0"/>
              <a:t>=</a:t>
            </a:r>
            <a:endParaRPr lang="en-GB" sz="3600" b="1" dirty="0">
              <a:solidFill>
                <a:schemeClr val="bg1"/>
              </a:solidFill>
            </a:endParaRPr>
          </a:p>
        </p:txBody>
      </p:sp>
      <p:sp>
        <p:nvSpPr>
          <p:cNvPr id="8" name="TextBox 10">
            <a:extLst>
              <a:ext uri="{FF2B5EF4-FFF2-40B4-BE49-F238E27FC236}">
                <a16:creationId xmlns:a16="http://schemas.microsoft.com/office/drawing/2014/main" id="{6891197B-1A0D-4803-9B13-E2BCD0A66F4A}"/>
              </a:ext>
            </a:extLst>
          </p:cNvPr>
          <p:cNvSpPr txBox="1"/>
          <p:nvPr/>
        </p:nvSpPr>
        <p:spPr>
          <a:xfrm>
            <a:off x="4587888" y="2664702"/>
            <a:ext cx="2448272" cy="1200329"/>
          </a:xfrm>
          <a:prstGeom prst="rect">
            <a:avLst/>
          </a:prstGeom>
          <a:solidFill>
            <a:srgbClr val="B5C633"/>
          </a:solidFill>
        </p:spPr>
        <p:txBody>
          <a:bodyPr wrap="square" rtlCol="0">
            <a:spAutoFit/>
          </a:bodyPr>
          <a:lstStyle/>
          <a:p>
            <a:pPr algn="ctr"/>
            <a:r>
              <a:rPr lang="fr-BE" sz="3600" b="1" dirty="0">
                <a:solidFill>
                  <a:schemeClr val="bg1"/>
                </a:solidFill>
                <a:latin typeface="+mj-lt"/>
              </a:rPr>
              <a:t>Production </a:t>
            </a:r>
            <a:r>
              <a:rPr lang="fr-BE" sz="3600" dirty="0">
                <a:solidFill>
                  <a:schemeClr val="bg1"/>
                </a:solidFill>
                <a:latin typeface="+mj-lt"/>
              </a:rPr>
              <a:t>[MWh]</a:t>
            </a:r>
            <a:endParaRPr lang="en-GB" sz="3600" b="1" dirty="0">
              <a:solidFill>
                <a:schemeClr val="bg1"/>
              </a:solidFill>
              <a:latin typeface="+mj-lt"/>
            </a:endParaRPr>
          </a:p>
        </p:txBody>
      </p:sp>
      <p:sp>
        <p:nvSpPr>
          <p:cNvPr id="9" name="TextBox 11">
            <a:extLst>
              <a:ext uri="{FF2B5EF4-FFF2-40B4-BE49-F238E27FC236}">
                <a16:creationId xmlns:a16="http://schemas.microsoft.com/office/drawing/2014/main" id="{06E1F18C-585A-428C-BC24-7EDBBEBC6EAE}"/>
              </a:ext>
            </a:extLst>
          </p:cNvPr>
          <p:cNvSpPr txBox="1"/>
          <p:nvPr/>
        </p:nvSpPr>
        <p:spPr>
          <a:xfrm>
            <a:off x="7001025" y="2941701"/>
            <a:ext cx="648072" cy="646331"/>
          </a:xfrm>
          <a:prstGeom prst="rect">
            <a:avLst/>
          </a:prstGeom>
          <a:noFill/>
        </p:spPr>
        <p:txBody>
          <a:bodyPr wrap="square" rtlCol="0">
            <a:spAutoFit/>
          </a:bodyPr>
          <a:lstStyle/>
          <a:p>
            <a:pPr algn="ctr"/>
            <a:r>
              <a:rPr lang="fr-BE" sz="3600" b="1" dirty="0"/>
              <a:t>X</a:t>
            </a:r>
            <a:endParaRPr lang="en-GB" sz="3600" b="1" dirty="0"/>
          </a:p>
        </p:txBody>
      </p:sp>
      <p:sp>
        <p:nvSpPr>
          <p:cNvPr id="11" name="TextBox 12">
            <a:extLst>
              <a:ext uri="{FF2B5EF4-FFF2-40B4-BE49-F238E27FC236}">
                <a16:creationId xmlns:a16="http://schemas.microsoft.com/office/drawing/2014/main" id="{55FDF5FB-4E99-4A35-99EC-50B795BED67A}"/>
              </a:ext>
            </a:extLst>
          </p:cNvPr>
          <p:cNvSpPr txBox="1"/>
          <p:nvPr/>
        </p:nvSpPr>
        <p:spPr>
          <a:xfrm>
            <a:off x="7636686" y="2664702"/>
            <a:ext cx="2639833" cy="1200329"/>
          </a:xfrm>
          <a:prstGeom prst="rect">
            <a:avLst/>
          </a:prstGeom>
          <a:solidFill>
            <a:srgbClr val="367436">
              <a:alpha val="60000"/>
            </a:srgbClr>
          </a:solidFill>
        </p:spPr>
        <p:txBody>
          <a:bodyPr wrap="square" rtlCol="0">
            <a:spAutoFit/>
          </a:bodyPr>
          <a:lstStyle/>
          <a:p>
            <a:pPr algn="ctr"/>
            <a:r>
              <a:rPr lang="fr-BE" sz="3600" b="1" dirty="0">
                <a:solidFill>
                  <a:schemeClr val="bg1"/>
                </a:solidFill>
                <a:latin typeface="+mj-lt"/>
              </a:rPr>
              <a:t>Prix</a:t>
            </a:r>
          </a:p>
          <a:p>
            <a:pPr algn="ctr"/>
            <a:r>
              <a:rPr lang="fr-BE" sz="3600" dirty="0">
                <a:solidFill>
                  <a:schemeClr val="bg1"/>
                </a:solidFill>
                <a:latin typeface="+mj-lt"/>
              </a:rPr>
              <a:t>[€/MWh]</a:t>
            </a:r>
            <a:endParaRPr lang="en-GB" sz="3600" b="1" dirty="0">
              <a:solidFill>
                <a:schemeClr val="bg1"/>
              </a:solidFill>
              <a:latin typeface="+mj-lt"/>
            </a:endParaRPr>
          </a:p>
        </p:txBody>
      </p:sp>
      <p:sp>
        <p:nvSpPr>
          <p:cNvPr id="12" name="TextBox 13">
            <a:extLst>
              <a:ext uri="{FF2B5EF4-FFF2-40B4-BE49-F238E27FC236}">
                <a16:creationId xmlns:a16="http://schemas.microsoft.com/office/drawing/2014/main" id="{63B864EE-BE26-4F35-89E2-E6C053756003}"/>
              </a:ext>
            </a:extLst>
          </p:cNvPr>
          <p:cNvSpPr txBox="1"/>
          <p:nvPr/>
        </p:nvSpPr>
        <p:spPr>
          <a:xfrm>
            <a:off x="1635560" y="4139646"/>
            <a:ext cx="2071142" cy="369332"/>
          </a:xfrm>
          <a:prstGeom prst="rect">
            <a:avLst/>
          </a:prstGeom>
          <a:noFill/>
        </p:spPr>
        <p:txBody>
          <a:bodyPr wrap="square" rtlCol="0">
            <a:spAutoFit/>
          </a:bodyPr>
          <a:lstStyle/>
          <a:p>
            <a:r>
              <a:rPr lang="fr-BE" dirty="0">
                <a:latin typeface="+mj-lt"/>
              </a:rPr>
              <a:t>Chaque mois</a:t>
            </a:r>
            <a:endParaRPr lang="en-GB" dirty="0">
              <a:latin typeface="+mj-lt"/>
            </a:endParaRPr>
          </a:p>
        </p:txBody>
      </p:sp>
      <p:sp>
        <p:nvSpPr>
          <p:cNvPr id="13" name="TextBox 14">
            <a:extLst>
              <a:ext uri="{FF2B5EF4-FFF2-40B4-BE49-F238E27FC236}">
                <a16:creationId xmlns:a16="http://schemas.microsoft.com/office/drawing/2014/main" id="{8EFB48D5-B6A1-48ED-81B2-1EAB9756BF0E}"/>
              </a:ext>
            </a:extLst>
          </p:cNvPr>
          <p:cNvSpPr txBox="1"/>
          <p:nvPr/>
        </p:nvSpPr>
        <p:spPr>
          <a:xfrm>
            <a:off x="4587888" y="4139646"/>
            <a:ext cx="2448272" cy="1200329"/>
          </a:xfrm>
          <a:prstGeom prst="rect">
            <a:avLst/>
          </a:prstGeom>
          <a:noFill/>
        </p:spPr>
        <p:txBody>
          <a:bodyPr wrap="square" rtlCol="0">
            <a:spAutoFit/>
          </a:bodyPr>
          <a:lstStyle/>
          <a:p>
            <a:r>
              <a:rPr lang="fr-BE" dirty="0">
                <a:latin typeface="+mj-lt"/>
              </a:rPr>
              <a:t>En fonction </a:t>
            </a:r>
          </a:p>
          <a:p>
            <a:pPr marL="285750" indent="-285750">
              <a:buFontTx/>
              <a:buChar char="-"/>
            </a:pPr>
            <a:r>
              <a:rPr lang="fr-BE" dirty="0">
                <a:latin typeface="+mj-lt"/>
              </a:rPr>
              <a:t>du vent </a:t>
            </a:r>
          </a:p>
          <a:p>
            <a:pPr marL="285750" indent="-285750">
              <a:buFontTx/>
              <a:buChar char="-"/>
            </a:pPr>
            <a:r>
              <a:rPr lang="fr-BE" dirty="0">
                <a:latin typeface="+mj-lt"/>
              </a:rPr>
              <a:t>de la disponibilité de l’éolienne</a:t>
            </a:r>
            <a:endParaRPr lang="en-GB" dirty="0">
              <a:latin typeface="+mj-lt"/>
            </a:endParaRPr>
          </a:p>
        </p:txBody>
      </p:sp>
      <p:sp>
        <p:nvSpPr>
          <p:cNvPr id="14" name="TextBox 15">
            <a:extLst>
              <a:ext uri="{FF2B5EF4-FFF2-40B4-BE49-F238E27FC236}">
                <a16:creationId xmlns:a16="http://schemas.microsoft.com/office/drawing/2014/main" id="{E7F98AA8-85F4-46D8-B339-A506EC2C2617}"/>
              </a:ext>
            </a:extLst>
          </p:cNvPr>
          <p:cNvSpPr txBox="1"/>
          <p:nvPr/>
        </p:nvSpPr>
        <p:spPr>
          <a:xfrm>
            <a:off x="7636686" y="4139646"/>
            <a:ext cx="4233217" cy="1323439"/>
          </a:xfrm>
          <a:prstGeom prst="rect">
            <a:avLst/>
          </a:prstGeom>
          <a:noFill/>
        </p:spPr>
        <p:txBody>
          <a:bodyPr wrap="square" rtlCol="0">
            <a:spAutoFit/>
          </a:bodyPr>
          <a:lstStyle/>
          <a:p>
            <a:r>
              <a:rPr lang="fr-BE" sz="1600" dirty="0">
                <a:latin typeface="72 Light" panose="020B0303030000000003" pitchFamily="34" charset="0"/>
                <a:cs typeface="72 Light" panose="020B0303030000000003" pitchFamily="34" charset="0"/>
              </a:rPr>
              <a:t>2 composantes:</a:t>
            </a:r>
          </a:p>
          <a:p>
            <a:pPr marL="285750" indent="-285750">
              <a:buFontTx/>
              <a:buChar char="-"/>
            </a:pPr>
            <a:r>
              <a:rPr lang="fr-BE" sz="1600" dirty="0">
                <a:latin typeface="72 Light" panose="020B0303030000000003" pitchFamily="34" charset="0"/>
                <a:cs typeface="72 Light" panose="020B0303030000000003" pitchFamily="34" charset="0"/>
              </a:rPr>
              <a:t>L’électricité</a:t>
            </a:r>
          </a:p>
          <a:p>
            <a:pPr marL="285750" indent="-285750">
              <a:buFontTx/>
              <a:buChar char="-"/>
            </a:pPr>
            <a:r>
              <a:rPr lang="fr-BE" sz="1600" dirty="0">
                <a:latin typeface="72 Light" panose="020B0303030000000003" pitchFamily="34" charset="0"/>
                <a:cs typeface="72 Light" panose="020B0303030000000003" pitchFamily="34" charset="0"/>
              </a:rPr>
              <a:t>Le soutien public: </a:t>
            </a:r>
          </a:p>
          <a:p>
            <a:pPr marL="442913" lvl="1" indent="182563">
              <a:buFont typeface="Arial" panose="020B0604020202020204" pitchFamily="34" charset="0"/>
              <a:buChar char="•"/>
            </a:pPr>
            <a:r>
              <a:rPr lang="fr-BE" sz="1600" dirty="0">
                <a:latin typeface="72 Light" panose="020B0303030000000003" pitchFamily="34" charset="0"/>
                <a:cs typeface="72 Light" panose="020B0303030000000003" pitchFamily="34" charset="0"/>
              </a:rPr>
              <a:t>Certificats (CV)</a:t>
            </a:r>
          </a:p>
          <a:p>
            <a:pPr marL="442913" lvl="1" indent="182563">
              <a:buFont typeface="Arial" panose="020B0604020202020204" pitchFamily="34" charset="0"/>
              <a:buChar char="•"/>
            </a:pPr>
            <a:r>
              <a:rPr lang="fr-BE" sz="1600" dirty="0">
                <a:latin typeface="72 Light" panose="020B0303030000000003" pitchFamily="34" charset="0"/>
                <a:cs typeface="72 Light" panose="020B0303030000000003" pitchFamily="34" charset="0"/>
              </a:rPr>
              <a:t>Labels de garantie d’origine (LGO)</a:t>
            </a:r>
            <a:endParaRPr lang="en-GB" sz="1600" dirty="0">
              <a:latin typeface="72 Light" panose="020B0303030000000003" pitchFamily="34" charset="0"/>
              <a:cs typeface="72 Light" panose="020B0303030000000003" pitchFamily="34" charset="0"/>
            </a:endParaRPr>
          </a:p>
        </p:txBody>
      </p:sp>
    </p:spTree>
    <p:extLst>
      <p:ext uri="{BB962C8B-B14F-4D97-AF65-F5344CB8AC3E}">
        <p14:creationId xmlns:p14="http://schemas.microsoft.com/office/powerpoint/2010/main" val="2004250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MARCHÔVENT</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55"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76" name="Title 1">
            <a:extLst>
              <a:ext uri="{FF2B5EF4-FFF2-40B4-BE49-F238E27FC236}">
                <a16:creationId xmlns:a16="http://schemas.microsoft.com/office/drawing/2014/main" id="{490DA1B2-255D-4589-A63D-D8E95D3A7125}"/>
              </a:ext>
            </a:extLst>
          </p:cNvPr>
          <p:cNvSpPr txBox="1">
            <a:spLocks/>
          </p:cNvSpPr>
          <p:nvPr/>
        </p:nvSpPr>
        <p:spPr>
          <a:xfrm>
            <a:off x="4694192" y="200025"/>
            <a:ext cx="10617169" cy="5159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BE" sz="2400" b="1" dirty="0">
                <a:solidFill>
                  <a:srgbClr val="B5C633"/>
                </a:solidFill>
                <a:latin typeface="72 Black" panose="020B0A04030603020204" pitchFamily="34" charset="0"/>
                <a:cs typeface="72 Black" panose="020B0A04030603020204" pitchFamily="34" charset="0"/>
              </a:rPr>
              <a:t>2020 = une année exceptionnelle (et sans impôts)</a:t>
            </a:r>
          </a:p>
        </p:txBody>
      </p:sp>
      <p:graphicFrame>
        <p:nvGraphicFramePr>
          <p:cNvPr id="77" name="Chart 150">
            <a:extLst>
              <a:ext uri="{FF2B5EF4-FFF2-40B4-BE49-F238E27FC236}">
                <a16:creationId xmlns:a16="http://schemas.microsoft.com/office/drawing/2014/main" id="{A32DB005-0597-48E4-B540-1D810F2AF4AE}"/>
              </a:ext>
            </a:extLst>
          </p:cNvPr>
          <p:cNvGraphicFramePr/>
          <p:nvPr>
            <p:custDataLst>
              <p:tags r:id="rId1"/>
            </p:custDataLst>
            <p:extLst>
              <p:ext uri="{D42A27DB-BD31-4B8C-83A1-F6EECF244321}">
                <p14:modId xmlns:p14="http://schemas.microsoft.com/office/powerpoint/2010/main" val="502081728"/>
              </p:ext>
            </p:extLst>
          </p:nvPr>
        </p:nvGraphicFramePr>
        <p:xfrm>
          <a:off x="1480349" y="2943965"/>
          <a:ext cx="2036763" cy="2632075"/>
        </p:xfrm>
        <a:graphic>
          <a:graphicData uri="http://schemas.openxmlformats.org/drawingml/2006/chart">
            <c:chart xmlns:c="http://schemas.openxmlformats.org/drawingml/2006/chart" xmlns:r="http://schemas.openxmlformats.org/officeDocument/2006/relationships" r:id="rId56"/>
          </a:graphicData>
        </a:graphic>
      </p:graphicFrame>
      <p:cxnSp>
        <p:nvCxnSpPr>
          <p:cNvPr id="78" name="Straight Connector 57">
            <a:extLst>
              <a:ext uri="{FF2B5EF4-FFF2-40B4-BE49-F238E27FC236}">
                <a16:creationId xmlns:a16="http://schemas.microsoft.com/office/drawing/2014/main" id="{60D4A372-ADF6-4C22-9F8B-37071D7B25D3}"/>
              </a:ext>
            </a:extLst>
          </p:cNvPr>
          <p:cNvCxnSpPr/>
          <p:nvPr>
            <p:custDataLst>
              <p:tags r:id="rId2"/>
            </p:custDataLst>
          </p:nvPr>
        </p:nvCxnSpPr>
        <p:spPr bwMode="auto">
          <a:xfrm flipV="1">
            <a:off x="2005812" y="2618528"/>
            <a:ext cx="0" cy="855663"/>
          </a:xfrm>
          <a:prstGeom prst="line">
            <a:avLst/>
          </a:prstGeom>
          <a:noFill/>
          <a:ln w="12700" cap="flat" cmpd="sng" algn="ctr">
            <a:solidFill>
              <a:srgbClr val="000000"/>
            </a:solidFill>
            <a:prstDash val="solid"/>
            <a:round/>
            <a:headEnd type="none" w="med" len="med"/>
            <a:tailEnd type="none" w="med" len="med"/>
          </a:ln>
          <a:effectLst/>
        </p:spPr>
      </p:cxnSp>
      <p:cxnSp>
        <p:nvCxnSpPr>
          <p:cNvPr id="79" name="Straight Connector 58">
            <a:extLst>
              <a:ext uri="{FF2B5EF4-FFF2-40B4-BE49-F238E27FC236}">
                <a16:creationId xmlns:a16="http://schemas.microsoft.com/office/drawing/2014/main" id="{6D4FF655-5F6B-43D9-9294-B390FF861321}"/>
              </a:ext>
            </a:extLst>
          </p:cNvPr>
          <p:cNvCxnSpPr/>
          <p:nvPr>
            <p:custDataLst>
              <p:tags r:id="rId3"/>
            </p:custDataLst>
          </p:nvPr>
        </p:nvCxnSpPr>
        <p:spPr bwMode="auto">
          <a:xfrm>
            <a:off x="2006605" y="2626037"/>
            <a:ext cx="985838" cy="0"/>
          </a:xfrm>
          <a:prstGeom prst="line">
            <a:avLst/>
          </a:prstGeom>
          <a:noFill/>
          <a:ln w="12700" cap="flat" cmpd="sng" algn="ctr">
            <a:solidFill>
              <a:srgbClr val="000000"/>
            </a:solidFill>
            <a:prstDash val="solid"/>
            <a:round/>
            <a:headEnd type="none" w="med" len="med"/>
            <a:tailEnd type="none" w="med" len="med"/>
          </a:ln>
          <a:effectLst/>
        </p:spPr>
      </p:cxnSp>
      <p:cxnSp>
        <p:nvCxnSpPr>
          <p:cNvPr id="80" name="Straight Connector 59">
            <a:extLst>
              <a:ext uri="{FF2B5EF4-FFF2-40B4-BE49-F238E27FC236}">
                <a16:creationId xmlns:a16="http://schemas.microsoft.com/office/drawing/2014/main" id="{77A0B105-7AFE-44CC-9C02-6617BD8990E7}"/>
              </a:ext>
            </a:extLst>
          </p:cNvPr>
          <p:cNvCxnSpPr>
            <a:cxnSpLocks/>
          </p:cNvCxnSpPr>
          <p:nvPr>
            <p:custDataLst>
              <p:tags r:id="rId4"/>
            </p:custDataLst>
          </p:nvPr>
        </p:nvCxnSpPr>
        <p:spPr bwMode="auto">
          <a:xfrm flipH="1">
            <a:off x="2991649" y="2618528"/>
            <a:ext cx="794" cy="139174"/>
          </a:xfrm>
          <a:prstGeom prst="line">
            <a:avLst/>
          </a:prstGeom>
          <a:noFill/>
          <a:ln w="12700" cap="flat" cmpd="sng" algn="ctr">
            <a:solidFill>
              <a:srgbClr val="000000"/>
            </a:solidFill>
            <a:prstDash val="solid"/>
            <a:round/>
            <a:headEnd type="none" w="med" len="med"/>
            <a:tailEnd type="triangle" w="med" len="med"/>
          </a:ln>
          <a:effectLst/>
        </p:spPr>
      </p:cxnSp>
      <p:sp>
        <p:nvSpPr>
          <p:cNvPr id="81" name="Espace réservé du texte 2">
            <a:extLst>
              <a:ext uri="{FF2B5EF4-FFF2-40B4-BE49-F238E27FC236}">
                <a16:creationId xmlns:a16="http://schemas.microsoft.com/office/drawing/2014/main" id="{A9405268-F932-4AB5-8415-25F2F96011BF}"/>
              </a:ext>
            </a:extLst>
          </p:cNvPr>
          <p:cNvSpPr>
            <a:spLocks noGrp="1"/>
          </p:cNvSpPr>
          <p:nvPr>
            <p:custDataLst>
              <p:tags r:id="rId5"/>
            </p:custDataLst>
          </p:nvPr>
        </p:nvSpPr>
        <p:spPr bwMode="auto">
          <a:xfrm>
            <a:off x="2315374" y="5552227"/>
            <a:ext cx="3667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41B39AA1-FA93-46B3-8D20-30335B0BF5A3}" type="datetime'''2''''''''02''''''''''''''''''''''''''''0'''''''">
              <a:rPr lang="fr-BE"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2020</a:t>
            </a:fld>
            <a:endParaRPr lang="fr-BE" sz="1400" dirty="0">
              <a:solidFill>
                <a:srgbClr val="A6B727"/>
              </a:solidFill>
              <a:latin typeface="72 Light" panose="020B0303030000000003" pitchFamily="34" charset="0"/>
              <a:cs typeface="72 Light" panose="020B0303030000000003" pitchFamily="34" charset="0"/>
            </a:endParaRPr>
          </a:p>
        </p:txBody>
      </p:sp>
      <p:sp>
        <p:nvSpPr>
          <p:cNvPr id="82" name="Espace réservé du texte 2">
            <a:extLst>
              <a:ext uri="{FF2B5EF4-FFF2-40B4-BE49-F238E27FC236}">
                <a16:creationId xmlns:a16="http://schemas.microsoft.com/office/drawing/2014/main" id="{7C1B62C8-124E-4E6B-8BDA-F96DF9B98AA9}"/>
              </a:ext>
            </a:extLst>
          </p:cNvPr>
          <p:cNvSpPr>
            <a:spLocks noGrp="1"/>
          </p:cNvSpPr>
          <p:nvPr>
            <p:custDataLst>
              <p:tags r:id="rId6"/>
            </p:custDataLst>
          </p:nvPr>
        </p:nvSpPr>
        <p:spPr bwMode="gray">
          <a:xfrm>
            <a:off x="1788324" y="3512290"/>
            <a:ext cx="4365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1CE3F0A4-2AE7-445F-8C84-22C4FE733D8C}" type="datetime'''''''''''''''''''''5''.''''''43''''''''''''''1'''">
              <a:rPr lang="fr-BE"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5.431</a:t>
            </a:fld>
            <a:endParaRPr lang="fr-BE" sz="1400" dirty="0">
              <a:solidFill>
                <a:srgbClr val="A6B727"/>
              </a:solidFill>
              <a:latin typeface="72 Light" panose="020B0303030000000003" pitchFamily="34" charset="0"/>
              <a:cs typeface="72 Light" panose="020B0303030000000003" pitchFamily="34" charset="0"/>
            </a:endParaRPr>
          </a:p>
        </p:txBody>
      </p:sp>
      <p:sp>
        <p:nvSpPr>
          <p:cNvPr id="83" name="Espace réservé du texte 2">
            <a:extLst>
              <a:ext uri="{FF2B5EF4-FFF2-40B4-BE49-F238E27FC236}">
                <a16:creationId xmlns:a16="http://schemas.microsoft.com/office/drawing/2014/main" id="{5A1E5D61-0487-4E06-8A7A-BBA0252D9C64}"/>
              </a:ext>
            </a:extLst>
          </p:cNvPr>
          <p:cNvSpPr>
            <a:spLocks noGrp="1"/>
          </p:cNvSpPr>
          <p:nvPr>
            <p:custDataLst>
              <p:tags r:id="rId7"/>
            </p:custDataLst>
          </p:nvPr>
        </p:nvSpPr>
        <p:spPr bwMode="gray">
          <a:xfrm>
            <a:off x="2267749" y="3248765"/>
            <a:ext cx="460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741FCE8F-D178-43F5-9568-513DBB3C034C}" type="datetime'''''''''''''6''''''''''''.''''''''''''''2''''''''4''5'">
              <a:rPr lang="fr-BE"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6.245</a:t>
            </a:fld>
            <a:endParaRPr lang="fr-BE" sz="1400" dirty="0">
              <a:solidFill>
                <a:srgbClr val="A6B727"/>
              </a:solidFill>
              <a:latin typeface="72 Light" panose="020B0303030000000003" pitchFamily="34" charset="0"/>
              <a:cs typeface="72 Light" panose="020B0303030000000003" pitchFamily="34" charset="0"/>
            </a:endParaRPr>
          </a:p>
        </p:txBody>
      </p:sp>
      <p:sp>
        <p:nvSpPr>
          <p:cNvPr id="84" name="Espace réservé du texte 2">
            <a:extLst>
              <a:ext uri="{FF2B5EF4-FFF2-40B4-BE49-F238E27FC236}">
                <a16:creationId xmlns:a16="http://schemas.microsoft.com/office/drawing/2014/main" id="{9F388AD0-FAAF-4029-84C7-BDB0AE3F2281}"/>
              </a:ext>
            </a:extLst>
          </p:cNvPr>
          <p:cNvSpPr>
            <a:spLocks noGrp="1"/>
          </p:cNvSpPr>
          <p:nvPr>
            <p:custDataLst>
              <p:tags r:id="rId8"/>
            </p:custDataLst>
          </p:nvPr>
        </p:nvSpPr>
        <p:spPr bwMode="gray">
          <a:xfrm>
            <a:off x="2767812" y="2809027"/>
            <a:ext cx="4476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4132FA19-F9CA-4356-A7A2-2534A0B976BC}" type="datetime'7''''''.''''5''''''''''''''''''''''''''9''9'''''''">
              <a:rPr lang="fr-BE"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7.599</a:t>
            </a:fld>
            <a:endParaRPr lang="fr-BE" sz="1400" dirty="0">
              <a:solidFill>
                <a:srgbClr val="A6B727"/>
              </a:solidFill>
              <a:latin typeface="72 Light" panose="020B0303030000000003" pitchFamily="34" charset="0"/>
              <a:cs typeface="72 Light" panose="020B0303030000000003" pitchFamily="34" charset="0"/>
            </a:endParaRPr>
          </a:p>
        </p:txBody>
      </p:sp>
      <p:sp>
        <p:nvSpPr>
          <p:cNvPr id="85" name="Espace réservé du texte 2">
            <a:extLst>
              <a:ext uri="{FF2B5EF4-FFF2-40B4-BE49-F238E27FC236}">
                <a16:creationId xmlns:a16="http://schemas.microsoft.com/office/drawing/2014/main" id="{25765F81-47B8-4F08-9F30-0CD0A86414A7}"/>
              </a:ext>
            </a:extLst>
          </p:cNvPr>
          <p:cNvSpPr>
            <a:spLocks noGrp="1"/>
          </p:cNvSpPr>
          <p:nvPr>
            <p:custDataLst>
              <p:tags r:id="rId9"/>
            </p:custDataLst>
          </p:nvPr>
        </p:nvSpPr>
        <p:spPr bwMode="auto">
          <a:xfrm>
            <a:off x="2262987" y="2482002"/>
            <a:ext cx="471488" cy="273050"/>
          </a:xfrm>
          <a:prstGeom prst="ellipse">
            <a:avLst/>
          </a:prstGeom>
          <a:solidFill>
            <a:srgbClr val="FFFFFF"/>
          </a:solidFill>
          <a:ln w="9525" algn="ctr">
            <a:solidFill>
              <a:srgbClr val="000000"/>
            </a:solidFill>
          </a:ln>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AEDB8685-F55F-48C5-9D04-B112DB641AB9}" type="datetime'''''''''''''4''0''%'''''''''''''''''''''''''''''''">
              <a:rPr kumimoji="0" lang="fr-BE" altLang="en-US" sz="1400" b="1"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40%</a:t>
            </a:fld>
            <a:endParaRPr kumimoji="0" lang="fr-BE" sz="1400" b="1"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86" name="Rectangle 85">
            <a:extLst>
              <a:ext uri="{FF2B5EF4-FFF2-40B4-BE49-F238E27FC236}">
                <a16:creationId xmlns:a16="http://schemas.microsoft.com/office/drawing/2014/main" id="{2029240E-1DEE-4786-8B29-77DCEF0AEDE8}"/>
              </a:ext>
            </a:extLst>
          </p:cNvPr>
          <p:cNvSpPr/>
          <p:nvPr>
            <p:custDataLst>
              <p:tags r:id="rId10"/>
            </p:custDataLst>
          </p:nvPr>
        </p:nvSpPr>
        <p:spPr bwMode="auto">
          <a:xfrm>
            <a:off x="1623224" y="5869727"/>
            <a:ext cx="214313" cy="160338"/>
          </a:xfrm>
          <a:prstGeom prst="rect">
            <a:avLst/>
          </a:prstGeom>
          <a:solidFill>
            <a:srgbClr val="A6B727"/>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a:ln>
                <a:noFill/>
              </a:ln>
              <a:solidFill>
                <a:srgbClr val="FFFFFF"/>
              </a:solidFill>
              <a:effectLst/>
              <a:uLnTx/>
              <a:uFillTx/>
              <a:latin typeface="72 Light" panose="020B0303030000000003" pitchFamily="34" charset="0"/>
              <a:cs typeface="72 Light" panose="020B0303030000000003" pitchFamily="34" charset="0"/>
            </a:endParaRPr>
          </a:p>
        </p:txBody>
      </p:sp>
      <p:sp>
        <p:nvSpPr>
          <p:cNvPr id="87" name="Rectangle 86">
            <a:extLst>
              <a:ext uri="{FF2B5EF4-FFF2-40B4-BE49-F238E27FC236}">
                <a16:creationId xmlns:a16="http://schemas.microsoft.com/office/drawing/2014/main" id="{F75F60D6-04AF-43D9-81C5-DDC89081969F}"/>
              </a:ext>
            </a:extLst>
          </p:cNvPr>
          <p:cNvSpPr/>
          <p:nvPr>
            <p:custDataLst>
              <p:tags r:id="rId11"/>
            </p:custDataLst>
          </p:nvPr>
        </p:nvSpPr>
        <p:spPr bwMode="auto">
          <a:xfrm>
            <a:off x="2224887" y="5869727"/>
            <a:ext cx="214313" cy="160338"/>
          </a:xfrm>
          <a:prstGeom prst="rect">
            <a:avLst/>
          </a:prstGeom>
          <a:solidFill>
            <a:srgbClr val="DF5327"/>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a:ln>
                <a:noFill/>
              </a:ln>
              <a:solidFill>
                <a:srgbClr val="FFFFFF"/>
              </a:solidFill>
              <a:effectLst/>
              <a:uLnTx/>
              <a:uFillTx/>
              <a:latin typeface="72 Light" panose="020B0303030000000003" pitchFamily="34" charset="0"/>
              <a:cs typeface="72 Light" panose="020B0303030000000003" pitchFamily="34" charset="0"/>
            </a:endParaRPr>
          </a:p>
        </p:txBody>
      </p:sp>
      <p:sp>
        <p:nvSpPr>
          <p:cNvPr id="88" name="Rectangle 87">
            <a:extLst>
              <a:ext uri="{FF2B5EF4-FFF2-40B4-BE49-F238E27FC236}">
                <a16:creationId xmlns:a16="http://schemas.microsoft.com/office/drawing/2014/main" id="{21C289CC-770E-4A80-A268-71142D9B27EF}"/>
              </a:ext>
            </a:extLst>
          </p:cNvPr>
          <p:cNvSpPr/>
          <p:nvPr>
            <p:custDataLst>
              <p:tags r:id="rId12"/>
            </p:custDataLst>
          </p:nvPr>
        </p:nvSpPr>
        <p:spPr bwMode="auto">
          <a:xfrm>
            <a:off x="2836074" y="5869727"/>
            <a:ext cx="214313" cy="160338"/>
          </a:xfrm>
          <a:prstGeom prst="rect">
            <a:avLst/>
          </a:prstGeom>
          <a:solidFill>
            <a:srgbClr val="FE9E00"/>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a:ln>
                <a:noFill/>
              </a:ln>
              <a:solidFill>
                <a:srgbClr val="FFFFFF"/>
              </a:solidFill>
              <a:effectLst/>
              <a:uLnTx/>
              <a:uFillTx/>
              <a:latin typeface="72 Light" panose="020B0303030000000003" pitchFamily="34" charset="0"/>
              <a:cs typeface="72 Light" panose="020B0303030000000003" pitchFamily="34" charset="0"/>
            </a:endParaRPr>
          </a:p>
        </p:txBody>
      </p:sp>
      <p:sp>
        <p:nvSpPr>
          <p:cNvPr id="89" name="Espace réservé du texte 2">
            <a:extLst>
              <a:ext uri="{FF2B5EF4-FFF2-40B4-BE49-F238E27FC236}">
                <a16:creationId xmlns:a16="http://schemas.microsoft.com/office/drawing/2014/main" id="{D63658C4-84B9-4896-B0D0-9F8A3E3A84E3}"/>
              </a:ext>
            </a:extLst>
          </p:cNvPr>
          <p:cNvSpPr>
            <a:spLocks noGrp="1"/>
          </p:cNvSpPr>
          <p:nvPr>
            <p:custDataLst>
              <p:tags r:id="rId13"/>
            </p:custDataLst>
          </p:nvPr>
        </p:nvSpPr>
        <p:spPr bwMode="auto">
          <a:xfrm>
            <a:off x="1888337" y="5864965"/>
            <a:ext cx="2349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9182314D-B539-40D7-9E05-376F3564D502}" type="datetime'''''''''P''5''''0'''''''''''''''''''''">
              <a:rPr lang="fr-BE" altLang="en-US" sz="12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P50</a:t>
            </a:fld>
            <a:endParaRPr lang="fr-BE" sz="1200" dirty="0">
              <a:solidFill>
                <a:srgbClr val="A6B727"/>
              </a:solidFill>
              <a:latin typeface="72 Light" panose="020B0303030000000003" pitchFamily="34" charset="0"/>
              <a:cs typeface="72 Light" panose="020B0303030000000003" pitchFamily="34" charset="0"/>
            </a:endParaRPr>
          </a:p>
        </p:txBody>
      </p:sp>
      <p:sp>
        <p:nvSpPr>
          <p:cNvPr id="90" name="Espace réservé du texte 2">
            <a:extLst>
              <a:ext uri="{FF2B5EF4-FFF2-40B4-BE49-F238E27FC236}">
                <a16:creationId xmlns:a16="http://schemas.microsoft.com/office/drawing/2014/main" id="{501CF3AD-0694-4FC2-B487-FBF966D21E8F}"/>
              </a:ext>
            </a:extLst>
          </p:cNvPr>
          <p:cNvSpPr>
            <a:spLocks noGrp="1"/>
          </p:cNvSpPr>
          <p:nvPr>
            <p:custDataLst>
              <p:tags r:id="rId14"/>
            </p:custDataLst>
          </p:nvPr>
        </p:nvSpPr>
        <p:spPr bwMode="auto">
          <a:xfrm>
            <a:off x="2489999" y="5864965"/>
            <a:ext cx="2444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0E843E6C-7469-4D9B-9FE4-9C8BCA4140CF}" type="datetime'''''''''''P9''''''''''''''''0'''">
              <a:rPr lang="fr-BE" altLang="en-US" sz="12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P90</a:t>
            </a:fld>
            <a:endParaRPr lang="fr-BE" sz="1200" dirty="0">
              <a:solidFill>
                <a:srgbClr val="A6B727"/>
              </a:solidFill>
              <a:latin typeface="72 Light" panose="020B0303030000000003" pitchFamily="34" charset="0"/>
              <a:cs typeface="72 Light" panose="020B0303030000000003" pitchFamily="34" charset="0"/>
            </a:endParaRPr>
          </a:p>
        </p:txBody>
      </p:sp>
      <p:sp>
        <p:nvSpPr>
          <p:cNvPr id="91" name="Espace réservé du texte 2">
            <a:extLst>
              <a:ext uri="{FF2B5EF4-FFF2-40B4-BE49-F238E27FC236}">
                <a16:creationId xmlns:a16="http://schemas.microsoft.com/office/drawing/2014/main" id="{4B6E108B-816C-4318-AD4B-324F38045635}"/>
              </a:ext>
            </a:extLst>
          </p:cNvPr>
          <p:cNvSpPr>
            <a:spLocks noGrp="1"/>
          </p:cNvSpPr>
          <p:nvPr>
            <p:custDataLst>
              <p:tags r:id="rId15"/>
            </p:custDataLst>
          </p:nvPr>
        </p:nvSpPr>
        <p:spPr bwMode="auto">
          <a:xfrm>
            <a:off x="3101187" y="5864965"/>
            <a:ext cx="9271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BE56D345-2423-4943-8868-391DCB86F7D4}" type="datetime'''''''I''''n''je''''cti''''''''''on'' ''''ré''''elle'''''">
              <a:rPr lang="fr-BE" altLang="en-US" sz="12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Injection réelle</a:t>
            </a:fld>
            <a:endParaRPr lang="fr-BE" sz="1200" dirty="0">
              <a:solidFill>
                <a:srgbClr val="A6B727"/>
              </a:solidFill>
              <a:latin typeface="72 Light" panose="020B0303030000000003" pitchFamily="34" charset="0"/>
              <a:cs typeface="72 Light" panose="020B0303030000000003" pitchFamily="34" charset="0"/>
            </a:endParaRPr>
          </a:p>
        </p:txBody>
      </p:sp>
      <p:sp>
        <p:nvSpPr>
          <p:cNvPr id="92" name="TextBox 52">
            <a:extLst>
              <a:ext uri="{FF2B5EF4-FFF2-40B4-BE49-F238E27FC236}">
                <a16:creationId xmlns:a16="http://schemas.microsoft.com/office/drawing/2014/main" id="{B1862537-EB98-46A4-BD8A-53C1756DBBA0}"/>
              </a:ext>
            </a:extLst>
          </p:cNvPr>
          <p:cNvSpPr txBox="1"/>
          <p:nvPr/>
        </p:nvSpPr>
        <p:spPr>
          <a:xfrm>
            <a:off x="1631858" y="2023108"/>
            <a:ext cx="1736002" cy="461665"/>
          </a:xfrm>
          <a:prstGeom prst="rect">
            <a:avLst/>
          </a:prstGeom>
          <a:noFill/>
        </p:spPr>
        <p:txBody>
          <a:bodyPr wrap="square" rtlCol="0">
            <a:spAutoFit/>
          </a:bodyPr>
          <a:lstStyle/>
          <a:p>
            <a:pPr defTabSz="457200"/>
            <a:r>
              <a:rPr lang="fr-BE" sz="1200" dirty="0">
                <a:solidFill>
                  <a:srgbClr val="FFFFFF">
                    <a:lumMod val="75000"/>
                  </a:srgbClr>
                </a:solidFill>
                <a:latin typeface="72 Light" panose="020B0303030000000003" pitchFamily="34" charset="0"/>
                <a:cs typeface="72 Light" panose="020B0303030000000003" pitchFamily="34" charset="0"/>
              </a:rPr>
              <a:t>Production vs prévisions [MWh]</a:t>
            </a:r>
          </a:p>
        </p:txBody>
      </p:sp>
      <p:sp>
        <p:nvSpPr>
          <p:cNvPr id="93" name="TextBox 69">
            <a:extLst>
              <a:ext uri="{FF2B5EF4-FFF2-40B4-BE49-F238E27FC236}">
                <a16:creationId xmlns:a16="http://schemas.microsoft.com/office/drawing/2014/main" id="{C94C5247-C510-418F-B436-D8920F522934}"/>
              </a:ext>
            </a:extLst>
          </p:cNvPr>
          <p:cNvSpPr txBox="1"/>
          <p:nvPr/>
        </p:nvSpPr>
        <p:spPr>
          <a:xfrm>
            <a:off x="1585239" y="1330781"/>
            <a:ext cx="2135423" cy="646331"/>
          </a:xfrm>
          <a:prstGeom prst="homePlate">
            <a:avLst>
              <a:gd name="adj" fmla="val 37393"/>
            </a:avLst>
          </a:prstGeom>
          <a:solidFill>
            <a:srgbClr val="B5C633"/>
          </a:solidFill>
          <a:ln w="19050" cap="flat" cmpd="sng" algn="ctr">
            <a:noFill/>
            <a:prstDash val="solid"/>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BE" sz="1800" b="0" i="0" u="none" strike="noStrike" kern="0" cap="none" spc="0" normalizeH="0" baseline="0" noProof="0" dirty="0">
                <a:ln>
                  <a:noFill/>
                </a:ln>
                <a:solidFill>
                  <a:srgbClr val="FFFFFF"/>
                </a:solidFill>
                <a:effectLst/>
                <a:uLnTx/>
                <a:uFillTx/>
                <a:latin typeface="72 Light" panose="020B0303030000000003" pitchFamily="34" charset="0"/>
                <a:cs typeface="72 Light" panose="020B0303030000000003" pitchFamily="34" charset="0"/>
              </a:rPr>
              <a:t>Une production exceptionnelle</a:t>
            </a:r>
          </a:p>
        </p:txBody>
      </p:sp>
      <p:sp>
        <p:nvSpPr>
          <p:cNvPr id="94" name="TextBox 70">
            <a:extLst>
              <a:ext uri="{FF2B5EF4-FFF2-40B4-BE49-F238E27FC236}">
                <a16:creationId xmlns:a16="http://schemas.microsoft.com/office/drawing/2014/main" id="{2E899698-1A6A-4ACD-901F-D9D30BB31324}"/>
              </a:ext>
            </a:extLst>
          </p:cNvPr>
          <p:cNvSpPr txBox="1"/>
          <p:nvPr/>
        </p:nvSpPr>
        <p:spPr>
          <a:xfrm>
            <a:off x="4761003" y="1330780"/>
            <a:ext cx="2071940" cy="646331"/>
          </a:xfrm>
          <a:prstGeom prst="homePlate">
            <a:avLst>
              <a:gd name="adj" fmla="val 37393"/>
            </a:avLst>
          </a:prstGeom>
          <a:solidFill>
            <a:srgbClr val="B5C633"/>
          </a:solidFill>
          <a:ln w="19050" cap="flat" cmpd="sng" algn="ctr">
            <a:noFill/>
            <a:prstDash val="solid"/>
          </a:ln>
          <a:effectLst/>
        </p:spPr>
        <p:txBody>
          <a:bodyPr wrap="square" rtlCol="0" anchor="ctr" anchorCtr="0">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BE" sz="1800" b="0" i="0" u="none" strike="noStrike" kern="0" cap="none" spc="0" normalizeH="0" baseline="0" noProof="0" dirty="0">
                <a:ln>
                  <a:noFill/>
                </a:ln>
                <a:solidFill>
                  <a:srgbClr val="FFFFFF"/>
                </a:solidFill>
                <a:effectLst/>
                <a:uLnTx/>
                <a:uFillTx/>
                <a:latin typeface="72 Light" panose="020B0303030000000003" pitchFamily="34" charset="0"/>
                <a:cs typeface="72 Light" panose="020B0303030000000003" pitchFamily="34" charset="0"/>
              </a:rPr>
              <a:t>Un bon prix</a:t>
            </a:r>
          </a:p>
        </p:txBody>
      </p:sp>
      <p:graphicFrame>
        <p:nvGraphicFramePr>
          <p:cNvPr id="95" name="Chart 151">
            <a:extLst>
              <a:ext uri="{FF2B5EF4-FFF2-40B4-BE49-F238E27FC236}">
                <a16:creationId xmlns:a16="http://schemas.microsoft.com/office/drawing/2014/main" id="{B48C249C-710A-4EE9-937A-5676C7A83876}"/>
              </a:ext>
            </a:extLst>
          </p:cNvPr>
          <p:cNvGraphicFramePr/>
          <p:nvPr>
            <p:custDataLst>
              <p:tags r:id="rId16"/>
            </p:custDataLst>
            <p:extLst>
              <p:ext uri="{D42A27DB-BD31-4B8C-83A1-F6EECF244321}">
                <p14:modId xmlns:p14="http://schemas.microsoft.com/office/powerpoint/2010/main" val="3598828893"/>
              </p:ext>
            </p:extLst>
          </p:nvPr>
        </p:nvGraphicFramePr>
        <p:xfrm>
          <a:off x="4277524" y="2943965"/>
          <a:ext cx="3006725" cy="2632075"/>
        </p:xfrm>
        <a:graphic>
          <a:graphicData uri="http://schemas.openxmlformats.org/drawingml/2006/chart">
            <c:chart xmlns:c="http://schemas.openxmlformats.org/drawingml/2006/chart" xmlns:r="http://schemas.openxmlformats.org/officeDocument/2006/relationships" r:id="rId57"/>
          </a:graphicData>
        </a:graphic>
      </p:graphicFrame>
      <p:cxnSp>
        <p:nvCxnSpPr>
          <p:cNvPr id="96" name="Straight Connector 73">
            <a:extLst>
              <a:ext uri="{FF2B5EF4-FFF2-40B4-BE49-F238E27FC236}">
                <a16:creationId xmlns:a16="http://schemas.microsoft.com/office/drawing/2014/main" id="{13B3A9EF-E6D4-47D3-A2EC-5503B2496081}"/>
              </a:ext>
            </a:extLst>
          </p:cNvPr>
          <p:cNvCxnSpPr/>
          <p:nvPr>
            <p:custDataLst>
              <p:tags r:id="rId17"/>
            </p:custDataLst>
          </p:nvPr>
        </p:nvCxnSpPr>
        <p:spPr bwMode="auto">
          <a:xfrm>
            <a:off x="4833149" y="2603303"/>
            <a:ext cx="1893888" cy="0"/>
          </a:xfrm>
          <a:prstGeom prst="line">
            <a:avLst/>
          </a:prstGeom>
          <a:noFill/>
          <a:ln w="12700" cap="flat" cmpd="sng" algn="ctr">
            <a:solidFill>
              <a:srgbClr val="000000"/>
            </a:solidFill>
            <a:prstDash val="solid"/>
            <a:round/>
            <a:headEnd type="none" w="med" len="med"/>
            <a:tailEnd type="none" w="med" len="med"/>
          </a:ln>
          <a:effectLst/>
        </p:spPr>
      </p:cxnSp>
      <p:cxnSp>
        <p:nvCxnSpPr>
          <p:cNvPr id="97" name="Straight Connector 72">
            <a:extLst>
              <a:ext uri="{FF2B5EF4-FFF2-40B4-BE49-F238E27FC236}">
                <a16:creationId xmlns:a16="http://schemas.microsoft.com/office/drawing/2014/main" id="{1A7D05D1-6EFC-4C41-9ADE-763422F91122}"/>
              </a:ext>
            </a:extLst>
          </p:cNvPr>
          <p:cNvCxnSpPr>
            <a:cxnSpLocks/>
          </p:cNvCxnSpPr>
          <p:nvPr>
            <p:custDataLst>
              <p:tags r:id="rId18"/>
            </p:custDataLst>
          </p:nvPr>
        </p:nvCxnSpPr>
        <p:spPr bwMode="auto">
          <a:xfrm flipV="1">
            <a:off x="4833149" y="2597891"/>
            <a:ext cx="0" cy="377825"/>
          </a:xfrm>
          <a:prstGeom prst="line">
            <a:avLst/>
          </a:prstGeom>
          <a:solidFill>
            <a:srgbClr val="A6B727"/>
          </a:solidFill>
          <a:ln w="12700" cap="flat" cmpd="sng" algn="ctr">
            <a:solidFill>
              <a:srgbClr val="000000"/>
            </a:solidFill>
            <a:prstDash val="solid"/>
            <a:round/>
            <a:headEnd type="none" w="med" len="med"/>
            <a:tailEnd type="none" w="med" len="med"/>
          </a:ln>
          <a:effectLst/>
        </p:spPr>
      </p:cxnSp>
      <p:cxnSp>
        <p:nvCxnSpPr>
          <p:cNvPr id="98" name="Straight Connector 74">
            <a:extLst>
              <a:ext uri="{FF2B5EF4-FFF2-40B4-BE49-F238E27FC236}">
                <a16:creationId xmlns:a16="http://schemas.microsoft.com/office/drawing/2014/main" id="{466BB99E-DB03-46DC-B80C-2C061FFAE96A}"/>
              </a:ext>
            </a:extLst>
          </p:cNvPr>
          <p:cNvCxnSpPr/>
          <p:nvPr>
            <p:custDataLst>
              <p:tags r:id="rId19"/>
            </p:custDataLst>
          </p:nvPr>
        </p:nvCxnSpPr>
        <p:spPr bwMode="auto">
          <a:xfrm>
            <a:off x="6727037" y="2597890"/>
            <a:ext cx="0" cy="152400"/>
          </a:xfrm>
          <a:prstGeom prst="line">
            <a:avLst/>
          </a:prstGeom>
          <a:noFill/>
          <a:ln w="12700" cap="flat" cmpd="sng" algn="ctr">
            <a:solidFill>
              <a:srgbClr val="000000"/>
            </a:solidFill>
            <a:prstDash val="solid"/>
            <a:round/>
            <a:headEnd type="none" w="med" len="med"/>
            <a:tailEnd type="triangle" w="med" len="med"/>
          </a:ln>
          <a:effectLst/>
        </p:spPr>
      </p:cxnSp>
      <p:sp>
        <p:nvSpPr>
          <p:cNvPr id="99" name="Rectangle 98">
            <a:extLst>
              <a:ext uri="{FF2B5EF4-FFF2-40B4-BE49-F238E27FC236}">
                <a16:creationId xmlns:a16="http://schemas.microsoft.com/office/drawing/2014/main" id="{1485D79F-D9EE-438E-B915-F50A4E66C96B}"/>
              </a:ext>
            </a:extLst>
          </p:cNvPr>
          <p:cNvSpPr>
            <a:spLocks noGrp="1" noChangeArrowheads="1"/>
          </p:cNvSpPr>
          <p:nvPr>
            <p:custDataLst>
              <p:tags r:id="rId20"/>
            </p:custDataLst>
          </p:nvPr>
        </p:nvSpPr>
        <p:spPr bwMode="auto">
          <a:xfrm>
            <a:off x="5598325" y="5641127"/>
            <a:ext cx="3651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EB497B34-B005-4B6F-AE3F-469B5E77404E}" type="datetime'''''''''''''''2''''''''''''''''''''''''0''1''9'''''''">
              <a:rPr lang="fr-BE" altLang="en-US" sz="1400" smtClean="0">
                <a:solidFill>
                  <a:srgbClr val="A6B727"/>
                </a:solidFill>
                <a:latin typeface="72 Light" panose="020B0303030000000003" pitchFamily="34" charset="0"/>
                <a:cs typeface="72 Light" panose="020B0303030000000003" pitchFamily="34" charset="0"/>
              </a:rPr>
              <a:pPr marL="0" indent="0" algn="ctr" defTabSz="457200">
                <a:spcBef>
                  <a:spcPct val="0"/>
                </a:spcBef>
              </a:pPr>
              <a:t>2019</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00" name="Rectangle 99">
            <a:extLst>
              <a:ext uri="{FF2B5EF4-FFF2-40B4-BE49-F238E27FC236}">
                <a16:creationId xmlns:a16="http://schemas.microsoft.com/office/drawing/2014/main" id="{1055921E-5CA5-4408-AF18-94061716F6D5}"/>
              </a:ext>
            </a:extLst>
          </p:cNvPr>
          <p:cNvSpPr>
            <a:spLocks noGrp="1" noChangeArrowheads="1"/>
          </p:cNvSpPr>
          <p:nvPr>
            <p:custDataLst>
              <p:tags r:id="rId21"/>
            </p:custDataLst>
          </p:nvPr>
        </p:nvSpPr>
        <p:spPr bwMode="gray">
          <a:xfrm>
            <a:off x="4650588" y="4636240"/>
            <a:ext cx="3667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C287226C-15D7-4EB5-B45B-0BAA646E258A}" type="datetime'6''''''''''5'''''''''''''''''',''''''''''''''''0'''''''''''''">
              <a:rPr lang="fr-BE" altLang="en-US" sz="1400" smtClean="0">
                <a:solidFill>
                  <a:srgbClr val="000000"/>
                </a:solidFill>
                <a:latin typeface="72 Light" panose="020B0303030000000003" pitchFamily="34" charset="0"/>
                <a:cs typeface="72 Light" panose="020B0303030000000003" pitchFamily="34" charset="0"/>
              </a:rPr>
              <a:pPr marL="0" indent="0" algn="ctr" defTabSz="457200">
                <a:spcBef>
                  <a:spcPct val="0"/>
                </a:spcBef>
              </a:pPr>
              <a:t>65,0</a:t>
            </a:fld>
            <a:endParaRPr lang="fr-BE" sz="1400" dirty="0">
              <a:solidFill>
                <a:srgbClr val="000000"/>
              </a:solidFill>
              <a:latin typeface="72 Light" panose="020B0303030000000003" pitchFamily="34" charset="0"/>
              <a:cs typeface="72 Light" panose="020B0303030000000003" pitchFamily="34" charset="0"/>
              <a:sym typeface="Tahoma" panose="020B0604030504040204" pitchFamily="34" charset="0"/>
            </a:endParaRPr>
          </a:p>
        </p:txBody>
      </p:sp>
      <p:sp>
        <p:nvSpPr>
          <p:cNvPr id="101" name="Rectangle 100">
            <a:extLst>
              <a:ext uri="{FF2B5EF4-FFF2-40B4-BE49-F238E27FC236}">
                <a16:creationId xmlns:a16="http://schemas.microsoft.com/office/drawing/2014/main" id="{1940FF76-EBEE-4CAD-B5EE-6707EF8405F0}"/>
              </a:ext>
            </a:extLst>
          </p:cNvPr>
          <p:cNvSpPr>
            <a:spLocks noGrp="1" noChangeArrowheads="1"/>
          </p:cNvSpPr>
          <p:nvPr>
            <p:custDataLst>
              <p:tags r:id="rId22"/>
            </p:custDataLst>
          </p:nvPr>
        </p:nvSpPr>
        <p:spPr bwMode="gray">
          <a:xfrm>
            <a:off x="4655349" y="3531340"/>
            <a:ext cx="3571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0FD301D0-7F86-4688-BC70-4A23823F2A9B}" type="datetime'''''''''''3''''''''''5'''''''''''',0'''''''''">
              <a:rPr lang="fr-BE" altLang="en-US" sz="1400" smtClean="0">
                <a:solidFill>
                  <a:srgbClr val="000000"/>
                </a:solidFill>
                <a:latin typeface="72 Light" panose="020B0303030000000003" pitchFamily="34" charset="0"/>
                <a:cs typeface="72 Light" panose="020B0303030000000003" pitchFamily="34" charset="0"/>
              </a:rPr>
              <a:pPr marL="0" indent="0" algn="ctr" defTabSz="457200">
                <a:spcBef>
                  <a:spcPct val="0"/>
                </a:spcBef>
              </a:pPr>
              <a:t>35,0</a:t>
            </a:fld>
            <a:endParaRPr lang="fr-BE" sz="1400" dirty="0">
              <a:solidFill>
                <a:srgbClr val="000000"/>
              </a:solidFill>
              <a:latin typeface="72 Light" panose="020B0303030000000003" pitchFamily="34" charset="0"/>
              <a:cs typeface="72 Light" panose="020B0303030000000003" pitchFamily="34" charset="0"/>
              <a:sym typeface="Tahoma" panose="020B0604030504040204" pitchFamily="34" charset="0"/>
            </a:endParaRPr>
          </a:p>
        </p:txBody>
      </p:sp>
      <p:sp>
        <p:nvSpPr>
          <p:cNvPr id="102" name="Rectangle 101">
            <a:extLst>
              <a:ext uri="{FF2B5EF4-FFF2-40B4-BE49-F238E27FC236}">
                <a16:creationId xmlns:a16="http://schemas.microsoft.com/office/drawing/2014/main" id="{5ED317C0-6A4D-4862-84DE-5FE0A5FF6D01}"/>
              </a:ext>
            </a:extLst>
          </p:cNvPr>
          <p:cNvSpPr>
            <a:spLocks noGrp="1" noChangeArrowheads="1"/>
          </p:cNvSpPr>
          <p:nvPr>
            <p:custDataLst>
              <p:tags r:id="rId23"/>
            </p:custDataLst>
          </p:nvPr>
        </p:nvSpPr>
        <p:spPr bwMode="gray">
          <a:xfrm>
            <a:off x="4701388" y="5369665"/>
            <a:ext cx="263525" cy="212725"/>
          </a:xfrm>
          <a:prstGeom prst="rect">
            <a:avLst/>
          </a:prstGeom>
          <a:solidFill>
            <a:srgbClr val="364D6E"/>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B13C7DFD-DABD-4E9C-953F-5DA3649D110B}" type="datetime'''''''''''''1'''''',''5'''''''''''''''''''''''''''''''''''">
              <a:rPr lang="fr-BE" altLang="en-US" sz="1400" smtClean="0">
                <a:solidFill>
                  <a:srgbClr val="A6B727"/>
                </a:solidFill>
                <a:latin typeface="72 Light" panose="020B0303030000000003" pitchFamily="34" charset="0"/>
                <a:cs typeface="72 Light" panose="020B0303030000000003" pitchFamily="34" charset="0"/>
              </a:rPr>
              <a:pPr marL="0" indent="0" algn="ctr" defTabSz="457200">
                <a:spcBef>
                  <a:spcPct val="0"/>
                </a:spcBef>
              </a:pPr>
              <a:t>1,5</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03" name="Rectangle 102">
            <a:extLst>
              <a:ext uri="{FF2B5EF4-FFF2-40B4-BE49-F238E27FC236}">
                <a16:creationId xmlns:a16="http://schemas.microsoft.com/office/drawing/2014/main" id="{7F314D4C-D564-4F3A-89AB-5013AF6EFEDF}"/>
              </a:ext>
            </a:extLst>
          </p:cNvPr>
          <p:cNvSpPr>
            <a:spLocks noGrp="1" noChangeArrowheads="1"/>
          </p:cNvSpPr>
          <p:nvPr>
            <p:custDataLst>
              <p:tags r:id="rId24"/>
            </p:custDataLst>
          </p:nvPr>
        </p:nvSpPr>
        <p:spPr bwMode="gray">
          <a:xfrm>
            <a:off x="5599912" y="3434502"/>
            <a:ext cx="36195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DC801DBE-AAD6-47F6-B8F2-26F3E9D11142}" type="datetime'''''''''''''''''''''''''''''''38'',''''2'''''''''''">
              <a:rPr lang="fr-BE" altLang="en-US" sz="1400" smtClean="0">
                <a:solidFill>
                  <a:srgbClr val="000000"/>
                </a:solidFill>
                <a:latin typeface="72 Light" panose="020B0303030000000003" pitchFamily="34" charset="0"/>
                <a:cs typeface="72 Light" panose="020B0303030000000003" pitchFamily="34" charset="0"/>
              </a:rPr>
              <a:pPr marL="0" indent="0" algn="ctr" defTabSz="457200">
                <a:spcBef>
                  <a:spcPct val="0"/>
                </a:spcBef>
              </a:pPr>
              <a:t>38,2</a:t>
            </a:fld>
            <a:endParaRPr lang="fr-BE" sz="1400" dirty="0">
              <a:solidFill>
                <a:srgbClr val="000000"/>
              </a:solidFill>
              <a:latin typeface="72 Light" panose="020B0303030000000003" pitchFamily="34" charset="0"/>
              <a:cs typeface="72 Light" panose="020B0303030000000003" pitchFamily="34" charset="0"/>
              <a:sym typeface="Tahoma" panose="020B0604030504040204" pitchFamily="34" charset="0"/>
            </a:endParaRPr>
          </a:p>
        </p:txBody>
      </p:sp>
      <p:sp>
        <p:nvSpPr>
          <p:cNvPr id="104" name="Rectangle 103">
            <a:extLst>
              <a:ext uri="{FF2B5EF4-FFF2-40B4-BE49-F238E27FC236}">
                <a16:creationId xmlns:a16="http://schemas.microsoft.com/office/drawing/2014/main" id="{F4D660C2-8484-4A9C-9555-C883719478AD}"/>
              </a:ext>
            </a:extLst>
          </p:cNvPr>
          <p:cNvSpPr>
            <a:spLocks noGrp="1" noChangeArrowheads="1"/>
          </p:cNvSpPr>
          <p:nvPr>
            <p:custDataLst>
              <p:tags r:id="rId25"/>
            </p:custDataLst>
          </p:nvPr>
        </p:nvSpPr>
        <p:spPr bwMode="auto">
          <a:xfrm>
            <a:off x="4547399" y="5641127"/>
            <a:ext cx="5730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183386F4-761E-44BD-8B9F-B9D551BB6971}" type="datetime'''''''''''''''Ba''''n''''''''''q''''''''''''''''''u''''e'''''">
              <a:rPr lang="fr-BE" altLang="en-US" sz="1400" smtClean="0">
                <a:solidFill>
                  <a:srgbClr val="A6B727"/>
                </a:solidFill>
                <a:latin typeface="72 Light" panose="020B0303030000000003" pitchFamily="34" charset="0"/>
                <a:cs typeface="72 Light" panose="020B0303030000000003" pitchFamily="34" charset="0"/>
              </a:rPr>
              <a:pPr marL="0" indent="0" algn="ctr" defTabSz="457200">
                <a:spcBef>
                  <a:spcPct val="0"/>
                </a:spcBef>
              </a:pPr>
              <a:t>Banque</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05" name="Rectangle 104">
            <a:extLst>
              <a:ext uri="{FF2B5EF4-FFF2-40B4-BE49-F238E27FC236}">
                <a16:creationId xmlns:a16="http://schemas.microsoft.com/office/drawing/2014/main" id="{2AF9D028-3A90-4E49-B4D6-B31060CF50EA}"/>
              </a:ext>
            </a:extLst>
          </p:cNvPr>
          <p:cNvSpPr>
            <a:spLocks noGrp="1" noChangeArrowheads="1"/>
          </p:cNvSpPr>
          <p:nvPr>
            <p:custDataLst>
              <p:tags r:id="rId26"/>
            </p:custDataLst>
          </p:nvPr>
        </p:nvSpPr>
        <p:spPr bwMode="gray">
          <a:xfrm>
            <a:off x="5604675" y="4606077"/>
            <a:ext cx="3540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5AAE3CE2-2435-495B-88FF-36390A285B74}" type="datetime'''''''6''''''''7'''''''',''''''''''''''''''8'''">
              <a:rPr lang="fr-BE" altLang="en-US" sz="1400" smtClean="0">
                <a:solidFill>
                  <a:srgbClr val="000000"/>
                </a:solidFill>
                <a:latin typeface="72 Light" panose="020B0303030000000003" pitchFamily="34" charset="0"/>
                <a:cs typeface="72 Light" panose="020B0303030000000003" pitchFamily="34" charset="0"/>
              </a:rPr>
              <a:pPr marL="0" indent="0" algn="ctr" defTabSz="457200">
                <a:spcBef>
                  <a:spcPct val="0"/>
                </a:spcBef>
              </a:pPr>
              <a:t>67,8</a:t>
            </a:fld>
            <a:endParaRPr lang="fr-BE" sz="1400" dirty="0">
              <a:solidFill>
                <a:srgbClr val="000000"/>
              </a:solidFill>
              <a:latin typeface="72 Light" panose="020B0303030000000003" pitchFamily="34" charset="0"/>
              <a:cs typeface="72 Light" panose="020B0303030000000003" pitchFamily="34" charset="0"/>
              <a:sym typeface="Tahoma" panose="020B0604030504040204" pitchFamily="34" charset="0"/>
            </a:endParaRPr>
          </a:p>
        </p:txBody>
      </p:sp>
      <p:sp>
        <p:nvSpPr>
          <p:cNvPr id="106" name="Rectangle 105">
            <a:extLst>
              <a:ext uri="{FF2B5EF4-FFF2-40B4-BE49-F238E27FC236}">
                <a16:creationId xmlns:a16="http://schemas.microsoft.com/office/drawing/2014/main" id="{B1184369-63A4-4461-B0FF-896F9B47B5B7}"/>
              </a:ext>
            </a:extLst>
          </p:cNvPr>
          <p:cNvSpPr>
            <a:spLocks noGrp="1" noChangeArrowheads="1"/>
          </p:cNvSpPr>
          <p:nvPr>
            <p:custDataLst>
              <p:tags r:id="rId27"/>
            </p:custDataLst>
          </p:nvPr>
        </p:nvSpPr>
        <p:spPr bwMode="gray">
          <a:xfrm>
            <a:off x="5649125" y="5369665"/>
            <a:ext cx="263525" cy="212725"/>
          </a:xfrm>
          <a:prstGeom prst="rect">
            <a:avLst/>
          </a:prstGeom>
          <a:solidFill>
            <a:srgbClr val="364D6E"/>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2312FA9D-474B-4E8B-9D53-F7322950788D}" type="datetime'''''''1'''''''''''''''''''''''''',''''''''''''''''''''''5'''''">
              <a:rPr lang="fr-BE" altLang="en-US" sz="1400" smtClean="0">
                <a:solidFill>
                  <a:srgbClr val="A6B727"/>
                </a:solidFill>
                <a:latin typeface="72 Light" panose="020B0303030000000003" pitchFamily="34" charset="0"/>
                <a:cs typeface="72 Light" panose="020B0303030000000003" pitchFamily="34" charset="0"/>
              </a:rPr>
              <a:pPr marL="0" indent="0" algn="ctr" defTabSz="457200">
                <a:spcBef>
                  <a:spcPct val="0"/>
                </a:spcBef>
              </a:pPr>
              <a:t>1,5</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07" name="Rectangle 106">
            <a:extLst>
              <a:ext uri="{FF2B5EF4-FFF2-40B4-BE49-F238E27FC236}">
                <a16:creationId xmlns:a16="http://schemas.microsoft.com/office/drawing/2014/main" id="{3C774871-BA6C-4846-B41A-403CDE33710D}"/>
              </a:ext>
            </a:extLst>
          </p:cNvPr>
          <p:cNvSpPr>
            <a:spLocks noGrp="1" noChangeArrowheads="1"/>
          </p:cNvSpPr>
          <p:nvPr>
            <p:custDataLst>
              <p:tags r:id="rId28"/>
            </p:custDataLst>
          </p:nvPr>
        </p:nvSpPr>
        <p:spPr bwMode="gray">
          <a:xfrm>
            <a:off x="6541300" y="3388465"/>
            <a:ext cx="3730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F7E073FA-AD86-4039-95E9-A386521F9F31}" type="datetime'''''''''''''''4''''''''2'''''''',''''''''''''4'''''''''''''''">
              <a:rPr lang="fr-BE" altLang="en-US" sz="1400" smtClean="0">
                <a:solidFill>
                  <a:srgbClr val="000000"/>
                </a:solidFill>
                <a:latin typeface="72 Light" panose="020B0303030000000003" pitchFamily="34" charset="0"/>
                <a:cs typeface="72 Light" panose="020B0303030000000003" pitchFamily="34" charset="0"/>
              </a:rPr>
              <a:pPr marL="0" indent="0" algn="ctr" defTabSz="457200">
                <a:spcBef>
                  <a:spcPct val="0"/>
                </a:spcBef>
              </a:pPr>
              <a:t>42,4</a:t>
            </a:fld>
            <a:endParaRPr lang="fr-BE" sz="1400" dirty="0">
              <a:solidFill>
                <a:srgbClr val="000000"/>
              </a:solidFill>
              <a:latin typeface="72 Light" panose="020B0303030000000003" pitchFamily="34" charset="0"/>
              <a:cs typeface="72 Light" panose="020B0303030000000003" pitchFamily="34" charset="0"/>
              <a:sym typeface="Tahoma" panose="020B0604030504040204" pitchFamily="34" charset="0"/>
            </a:endParaRPr>
          </a:p>
        </p:txBody>
      </p:sp>
      <p:sp>
        <p:nvSpPr>
          <p:cNvPr id="108" name="Rectangle 107">
            <a:extLst>
              <a:ext uri="{FF2B5EF4-FFF2-40B4-BE49-F238E27FC236}">
                <a16:creationId xmlns:a16="http://schemas.microsoft.com/office/drawing/2014/main" id="{BDB381A2-16D5-4720-B395-2E6A874781FA}"/>
              </a:ext>
            </a:extLst>
          </p:cNvPr>
          <p:cNvSpPr>
            <a:spLocks noGrp="1" noChangeArrowheads="1"/>
          </p:cNvSpPr>
          <p:nvPr>
            <p:custDataLst>
              <p:tags r:id="rId29"/>
            </p:custDataLst>
          </p:nvPr>
        </p:nvSpPr>
        <p:spPr bwMode="gray">
          <a:xfrm>
            <a:off x="6550825" y="4606077"/>
            <a:ext cx="3540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206F8758-371A-482A-A52D-8FF123D579E1}" type="datetime'6''''''''7'''''''''''''''''''''''''''''''''''',8'">
              <a:rPr lang="fr-BE" altLang="en-US" sz="1400" smtClean="0">
                <a:solidFill>
                  <a:srgbClr val="000000"/>
                </a:solidFill>
                <a:latin typeface="72 Light" panose="020B0303030000000003" pitchFamily="34" charset="0"/>
                <a:cs typeface="72 Light" panose="020B0303030000000003" pitchFamily="34" charset="0"/>
              </a:rPr>
              <a:pPr marL="0" indent="0" algn="ctr" defTabSz="457200">
                <a:spcBef>
                  <a:spcPct val="0"/>
                </a:spcBef>
              </a:pPr>
              <a:t>67,8</a:t>
            </a:fld>
            <a:endParaRPr lang="fr-BE" sz="1400" dirty="0">
              <a:solidFill>
                <a:srgbClr val="000000"/>
              </a:solidFill>
              <a:latin typeface="72 Light" panose="020B0303030000000003" pitchFamily="34" charset="0"/>
              <a:cs typeface="72 Light" panose="020B0303030000000003" pitchFamily="34" charset="0"/>
              <a:sym typeface="Tahoma" panose="020B0604030504040204" pitchFamily="34" charset="0"/>
            </a:endParaRPr>
          </a:p>
        </p:txBody>
      </p:sp>
      <p:sp>
        <p:nvSpPr>
          <p:cNvPr id="109" name="Rectangle 108">
            <a:extLst>
              <a:ext uri="{FF2B5EF4-FFF2-40B4-BE49-F238E27FC236}">
                <a16:creationId xmlns:a16="http://schemas.microsoft.com/office/drawing/2014/main" id="{F32E3BC7-E3E8-4293-B6C8-2F0106351978}"/>
              </a:ext>
            </a:extLst>
          </p:cNvPr>
          <p:cNvSpPr>
            <a:spLocks noGrp="1" noChangeArrowheads="1"/>
          </p:cNvSpPr>
          <p:nvPr>
            <p:custDataLst>
              <p:tags r:id="rId30"/>
            </p:custDataLst>
          </p:nvPr>
        </p:nvSpPr>
        <p:spPr bwMode="gray">
          <a:xfrm>
            <a:off x="6595275" y="5369665"/>
            <a:ext cx="263525" cy="212725"/>
          </a:xfrm>
          <a:prstGeom prst="rect">
            <a:avLst/>
          </a:prstGeom>
          <a:solidFill>
            <a:srgbClr val="364D6E"/>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B6C3E898-BEA0-4EC9-A0EC-FE2C281F6AB8}" type="datetime'''''1'''''''''''''',''''''''''''''''''''5'''''''''''''''''''">
              <a:rPr lang="fr-BE" altLang="en-US" sz="1400" smtClean="0">
                <a:solidFill>
                  <a:srgbClr val="A6B727"/>
                </a:solidFill>
                <a:latin typeface="72 Light" panose="020B0303030000000003" pitchFamily="34" charset="0"/>
                <a:cs typeface="72 Light" panose="020B0303030000000003" pitchFamily="34" charset="0"/>
              </a:rPr>
              <a:pPr marL="0" indent="0" algn="ctr" defTabSz="457200">
                <a:spcBef>
                  <a:spcPct val="0"/>
                </a:spcBef>
              </a:pPr>
              <a:t>1,5</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10" name="Rectangle 109">
            <a:extLst>
              <a:ext uri="{FF2B5EF4-FFF2-40B4-BE49-F238E27FC236}">
                <a16:creationId xmlns:a16="http://schemas.microsoft.com/office/drawing/2014/main" id="{74E91AAF-D9A5-4E69-89E2-EA4C81E6E6E0}"/>
              </a:ext>
            </a:extLst>
          </p:cNvPr>
          <p:cNvSpPr>
            <a:spLocks noGrp="1" noChangeArrowheads="1"/>
          </p:cNvSpPr>
          <p:nvPr>
            <p:custDataLst>
              <p:tags r:id="rId31"/>
            </p:custDataLst>
          </p:nvPr>
        </p:nvSpPr>
        <p:spPr bwMode="auto">
          <a:xfrm>
            <a:off x="6544475" y="5641127"/>
            <a:ext cx="3667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6932B903-878F-43CC-B7A2-9D5CE7003891}" type="datetime'''''''''''2''''''02''0'''''''''''''''''''''''">
              <a:rPr lang="fr-BE" altLang="en-US" sz="1400" smtClean="0">
                <a:solidFill>
                  <a:srgbClr val="A6B727"/>
                </a:solidFill>
                <a:latin typeface="72 Light" panose="020B0303030000000003" pitchFamily="34" charset="0"/>
                <a:cs typeface="72 Light" panose="020B0303030000000003" pitchFamily="34" charset="0"/>
              </a:rPr>
              <a:pPr marL="0" indent="0" algn="ctr" defTabSz="457200">
                <a:spcBef>
                  <a:spcPct val="0"/>
                </a:spcBef>
              </a:pPr>
              <a:t>2020</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11" name="Rectangle 110">
            <a:extLst>
              <a:ext uri="{FF2B5EF4-FFF2-40B4-BE49-F238E27FC236}">
                <a16:creationId xmlns:a16="http://schemas.microsoft.com/office/drawing/2014/main" id="{3F8B69D0-FA9D-4C8A-9B7E-2DF11C1A654A}"/>
              </a:ext>
            </a:extLst>
          </p:cNvPr>
          <p:cNvSpPr>
            <a:spLocks noGrp="1" noChangeArrowheads="1"/>
          </p:cNvSpPr>
          <p:nvPr>
            <p:custDataLst>
              <p:tags r:id="rId32"/>
            </p:custDataLst>
          </p:nvPr>
        </p:nvSpPr>
        <p:spPr bwMode="gray">
          <a:xfrm>
            <a:off x="4615662" y="3013815"/>
            <a:ext cx="43497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855565ED-2401-464F-B242-E1C367F66586}" type="datetime'''''''1''0''''''''''''''1'''''',''''''''''''''5'''''''''''''">
              <a:rPr lang="fr-BE" altLang="en-US" sz="1400" smtClean="0">
                <a:solidFill>
                  <a:srgbClr val="A6B727"/>
                </a:solidFill>
                <a:latin typeface="72 Light" panose="020B0303030000000003" pitchFamily="34" charset="0"/>
                <a:cs typeface="72 Light" panose="020B0303030000000003" pitchFamily="34" charset="0"/>
              </a:rPr>
              <a:pPr marL="0" indent="0" algn="ctr" defTabSz="457200">
                <a:spcBef>
                  <a:spcPct val="0"/>
                </a:spcBef>
              </a:pPr>
              <a:t>101,5</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12" name="Rectangle 111">
            <a:extLst>
              <a:ext uri="{FF2B5EF4-FFF2-40B4-BE49-F238E27FC236}">
                <a16:creationId xmlns:a16="http://schemas.microsoft.com/office/drawing/2014/main" id="{D8926692-81AC-418C-B495-49491134D5AA}"/>
              </a:ext>
            </a:extLst>
          </p:cNvPr>
          <p:cNvSpPr>
            <a:spLocks noGrp="1" noChangeArrowheads="1"/>
          </p:cNvSpPr>
          <p:nvPr>
            <p:custDataLst>
              <p:tags r:id="rId33"/>
            </p:custDataLst>
          </p:nvPr>
        </p:nvSpPr>
        <p:spPr bwMode="gray">
          <a:xfrm>
            <a:off x="5564987" y="2880465"/>
            <a:ext cx="4318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085491F3-E885-4189-A40C-DE28CF27CE79}" type="datetime'''''''''1''''''''''''''''0''7,''''''5'''''''''''''''''''''''">
              <a:rPr lang="fr-BE" altLang="en-US" sz="1400" smtClean="0">
                <a:solidFill>
                  <a:srgbClr val="A6B727"/>
                </a:solidFill>
                <a:latin typeface="72 Light" panose="020B0303030000000003" pitchFamily="34" charset="0"/>
                <a:cs typeface="72 Light" panose="020B0303030000000003" pitchFamily="34" charset="0"/>
              </a:rPr>
              <a:pPr marL="0" indent="0" algn="ctr" defTabSz="457200">
                <a:spcBef>
                  <a:spcPct val="0"/>
                </a:spcBef>
              </a:pPr>
              <a:t>107,5</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13" name="Rectangle 112">
            <a:extLst>
              <a:ext uri="{FF2B5EF4-FFF2-40B4-BE49-F238E27FC236}">
                <a16:creationId xmlns:a16="http://schemas.microsoft.com/office/drawing/2014/main" id="{D8ABABE1-0A0A-49F2-8BB2-47F146B80AF1}"/>
              </a:ext>
            </a:extLst>
          </p:cNvPr>
          <p:cNvSpPr>
            <a:spLocks noGrp="1" noChangeArrowheads="1"/>
          </p:cNvSpPr>
          <p:nvPr>
            <p:custDataLst>
              <p:tags r:id="rId34"/>
            </p:custDataLst>
          </p:nvPr>
        </p:nvSpPr>
        <p:spPr bwMode="gray">
          <a:xfrm>
            <a:off x="6520662" y="2788390"/>
            <a:ext cx="41275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algn="ctr" defTabSz="457200">
              <a:spcBef>
                <a:spcPct val="0"/>
              </a:spcBef>
            </a:pPr>
            <a:fld id="{D052731F-DAAC-4814-B905-742196CF7EB0}" type="datetime'''''''1''1''''''1'''''''''''',''''''7'''''''''''''''''''''''''">
              <a:rPr lang="fr-BE" altLang="en-US" sz="1400" smtClean="0">
                <a:solidFill>
                  <a:srgbClr val="A6B727"/>
                </a:solidFill>
                <a:latin typeface="72 Light" panose="020B0303030000000003" pitchFamily="34" charset="0"/>
                <a:cs typeface="72 Light" panose="020B0303030000000003" pitchFamily="34" charset="0"/>
              </a:rPr>
              <a:pPr marL="0" indent="0" algn="ctr" defTabSz="457200">
                <a:spcBef>
                  <a:spcPct val="0"/>
                </a:spcBef>
              </a:pPr>
              <a:t>111,7</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14" name="Oval 90">
            <a:extLst>
              <a:ext uri="{FF2B5EF4-FFF2-40B4-BE49-F238E27FC236}">
                <a16:creationId xmlns:a16="http://schemas.microsoft.com/office/drawing/2014/main" id="{F3142BA1-C6C4-4B45-9B8B-AC2C777AFCC6}"/>
              </a:ext>
            </a:extLst>
          </p:cNvPr>
          <p:cNvSpPr>
            <a:spLocks noGrp="1" noChangeArrowheads="1"/>
          </p:cNvSpPr>
          <p:nvPr>
            <p:custDataLst>
              <p:tags r:id="rId35"/>
            </p:custDataLst>
          </p:nvPr>
        </p:nvSpPr>
        <p:spPr bwMode="auto">
          <a:xfrm>
            <a:off x="5482438" y="2447077"/>
            <a:ext cx="595313" cy="301625"/>
          </a:xfrm>
          <a:prstGeom prst="ellipse">
            <a:avLst/>
          </a:prstGeom>
          <a:solidFill>
            <a:srgbClr val="FFFFFF"/>
          </a:solidFill>
          <a:ln w="9525" algn="ctr">
            <a:solidFill>
              <a:srgbClr val="000000"/>
            </a:solidFill>
            <a:miter lim="800000"/>
            <a:headEnd/>
            <a:tailEnd/>
          </a:ln>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C0C5EDCB-B039-47AA-8EDE-8FBC4BA8F604}" type="datetime'''''''''''''''''''+1''''0''''%'''''''''">
              <a:rPr kumimoji="0" lang="fr-BE" altLang="en-US" sz="1400" b="1" i="0" u="none" strike="noStrike" kern="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+10%</a:t>
            </a:fld>
            <a:endParaRPr kumimoji="0" lang="fr-BE" sz="1400" b="1"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115" name="Rectangle 114">
            <a:extLst>
              <a:ext uri="{FF2B5EF4-FFF2-40B4-BE49-F238E27FC236}">
                <a16:creationId xmlns:a16="http://schemas.microsoft.com/office/drawing/2014/main" id="{78E62227-B1F4-4B93-B732-DAF2FE2757AE}"/>
              </a:ext>
            </a:extLst>
          </p:cNvPr>
          <p:cNvSpPr/>
          <p:nvPr>
            <p:custDataLst>
              <p:tags r:id="rId36"/>
            </p:custDataLst>
          </p:nvPr>
        </p:nvSpPr>
        <p:spPr bwMode="auto">
          <a:xfrm>
            <a:off x="4628362" y="6038002"/>
            <a:ext cx="250825" cy="187325"/>
          </a:xfrm>
          <a:prstGeom prst="rect">
            <a:avLst/>
          </a:prstGeom>
          <a:solidFill>
            <a:srgbClr val="DFE5E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r-BE" sz="2400" b="0" i="0" u="none" strike="noStrike" kern="0" cap="none" spc="0" normalizeH="0" baseline="0" noProof="0" dirty="0">
              <a:ln>
                <a:noFill/>
              </a:ln>
              <a:solidFill>
                <a:srgbClr val="000000"/>
              </a:solidFill>
              <a:effectLst/>
              <a:uLnTx/>
              <a:uFillTx/>
              <a:latin typeface="72 Light" panose="020B0303030000000003" pitchFamily="34" charset="0"/>
              <a:ea typeface="ヒラギノ角ゴ Pro W3" pitchFamily="-60" charset="-128"/>
              <a:cs typeface="72 Light" panose="020B0303030000000003" pitchFamily="34" charset="0"/>
            </a:endParaRPr>
          </a:p>
        </p:txBody>
      </p:sp>
      <p:sp>
        <p:nvSpPr>
          <p:cNvPr id="116" name="Rectangle 115">
            <a:extLst>
              <a:ext uri="{FF2B5EF4-FFF2-40B4-BE49-F238E27FC236}">
                <a16:creationId xmlns:a16="http://schemas.microsoft.com/office/drawing/2014/main" id="{EF1EC6D5-F5C8-4A66-935C-128641D92E4A}"/>
              </a:ext>
            </a:extLst>
          </p:cNvPr>
          <p:cNvSpPr/>
          <p:nvPr>
            <p:custDataLst>
              <p:tags r:id="rId37"/>
            </p:custDataLst>
          </p:nvPr>
        </p:nvSpPr>
        <p:spPr bwMode="auto">
          <a:xfrm>
            <a:off x="5953924" y="6038002"/>
            <a:ext cx="250825" cy="187325"/>
          </a:xfrm>
          <a:prstGeom prst="rect">
            <a:avLst/>
          </a:prstGeom>
          <a:solidFill>
            <a:srgbClr val="364D6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r-BE" sz="2400" b="0" i="0" u="none" strike="noStrike" kern="0" cap="none" spc="0" normalizeH="0" baseline="0" noProof="0" dirty="0">
              <a:ln>
                <a:noFill/>
              </a:ln>
              <a:solidFill>
                <a:srgbClr val="000000"/>
              </a:solidFill>
              <a:effectLst/>
              <a:uLnTx/>
              <a:uFillTx/>
              <a:latin typeface="72 Light" panose="020B0303030000000003" pitchFamily="34" charset="0"/>
              <a:ea typeface="ヒラギノ角ゴ Pro W3" pitchFamily="-60" charset="-128"/>
              <a:cs typeface="72 Light" panose="020B0303030000000003" pitchFamily="34" charset="0"/>
            </a:endParaRPr>
          </a:p>
        </p:txBody>
      </p:sp>
      <p:sp>
        <p:nvSpPr>
          <p:cNvPr id="117" name="Rectangle 116">
            <a:extLst>
              <a:ext uri="{FF2B5EF4-FFF2-40B4-BE49-F238E27FC236}">
                <a16:creationId xmlns:a16="http://schemas.microsoft.com/office/drawing/2014/main" id="{51CC6314-FD61-4A66-87E0-363EC0EE29DF}"/>
              </a:ext>
            </a:extLst>
          </p:cNvPr>
          <p:cNvSpPr/>
          <p:nvPr>
            <p:custDataLst>
              <p:tags r:id="rId38"/>
            </p:custDataLst>
          </p:nvPr>
        </p:nvSpPr>
        <p:spPr bwMode="auto">
          <a:xfrm>
            <a:off x="5337974" y="6038002"/>
            <a:ext cx="250825" cy="187325"/>
          </a:xfrm>
          <a:prstGeom prst="rect">
            <a:avLst/>
          </a:prstGeom>
          <a:solidFill>
            <a:srgbClr val="C3CFE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fr-BE" sz="2400" b="0" i="0" u="none" strike="noStrike" kern="0" cap="none" spc="0" normalizeH="0" baseline="0" noProof="0" dirty="0">
              <a:ln>
                <a:noFill/>
              </a:ln>
              <a:solidFill>
                <a:srgbClr val="000000"/>
              </a:solidFill>
              <a:effectLst/>
              <a:uLnTx/>
              <a:uFillTx/>
              <a:latin typeface="72 Light" panose="020B0303030000000003" pitchFamily="34" charset="0"/>
              <a:ea typeface="ヒラギノ角ゴ Pro W3" pitchFamily="-60" charset="-128"/>
              <a:cs typeface="72 Light" panose="020B0303030000000003" pitchFamily="34" charset="0"/>
            </a:endParaRPr>
          </a:p>
        </p:txBody>
      </p:sp>
      <p:sp>
        <p:nvSpPr>
          <p:cNvPr id="118" name="Rectangle 117">
            <a:extLst>
              <a:ext uri="{FF2B5EF4-FFF2-40B4-BE49-F238E27FC236}">
                <a16:creationId xmlns:a16="http://schemas.microsoft.com/office/drawing/2014/main" id="{B15CA802-4746-4437-94CD-009D08A4BCF2}"/>
              </a:ext>
            </a:extLst>
          </p:cNvPr>
          <p:cNvSpPr>
            <a:spLocks noGrp="1" noChangeArrowheads="1"/>
          </p:cNvSpPr>
          <p:nvPr>
            <p:custDataLst>
              <p:tags r:id="rId39"/>
            </p:custDataLst>
          </p:nvPr>
        </p:nvSpPr>
        <p:spPr bwMode="auto">
          <a:xfrm>
            <a:off x="4929987" y="6033240"/>
            <a:ext cx="3063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defTabSz="457200">
              <a:spcBef>
                <a:spcPct val="0"/>
              </a:spcBef>
            </a:pPr>
            <a:fld id="{FB3D922B-7453-40C3-BE96-2232D58B5B65}" type="datetime'''''''''''''E''''''''''''l''''''e''''''''''''''''''''c'''''">
              <a:rPr lang="fr-BE" altLang="en-US" sz="1400" smtClean="0">
                <a:solidFill>
                  <a:srgbClr val="A6B727"/>
                </a:solidFill>
                <a:latin typeface="72 Light" panose="020B0303030000000003" pitchFamily="34" charset="0"/>
                <a:cs typeface="72 Light" panose="020B0303030000000003" pitchFamily="34" charset="0"/>
              </a:rPr>
              <a:pPr marL="0" indent="0" defTabSz="457200">
                <a:spcBef>
                  <a:spcPct val="0"/>
                </a:spcBef>
              </a:pPr>
              <a:t>Elec</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19" name="Rectangle 118">
            <a:extLst>
              <a:ext uri="{FF2B5EF4-FFF2-40B4-BE49-F238E27FC236}">
                <a16:creationId xmlns:a16="http://schemas.microsoft.com/office/drawing/2014/main" id="{F3784FD1-616E-4E05-A1A5-0203FB31BE6B}"/>
              </a:ext>
            </a:extLst>
          </p:cNvPr>
          <p:cNvSpPr>
            <a:spLocks noGrp="1" noChangeArrowheads="1"/>
          </p:cNvSpPr>
          <p:nvPr>
            <p:custDataLst>
              <p:tags r:id="rId40"/>
            </p:custDataLst>
          </p:nvPr>
        </p:nvSpPr>
        <p:spPr bwMode="auto">
          <a:xfrm>
            <a:off x="5639599" y="6033240"/>
            <a:ext cx="2127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defTabSz="457200">
              <a:spcBef>
                <a:spcPct val="0"/>
              </a:spcBef>
            </a:pPr>
            <a:fld id="{9E1B1157-94F3-4305-BDC9-E00DF0963D7C}" type="datetime'''''''''''C''''''''''''''''''''''''''''''V'''">
              <a:rPr lang="fr-BE" altLang="en-US" sz="1400" smtClean="0">
                <a:solidFill>
                  <a:srgbClr val="A6B727"/>
                </a:solidFill>
                <a:latin typeface="72 Light" panose="020B0303030000000003" pitchFamily="34" charset="0"/>
                <a:cs typeface="72 Light" panose="020B0303030000000003" pitchFamily="34" charset="0"/>
              </a:rPr>
              <a:pPr marL="0" indent="0" defTabSz="457200">
                <a:spcBef>
                  <a:spcPct val="0"/>
                </a:spcBef>
              </a:pPr>
              <a:t>CV</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20" name="Rectangle 119">
            <a:extLst>
              <a:ext uri="{FF2B5EF4-FFF2-40B4-BE49-F238E27FC236}">
                <a16:creationId xmlns:a16="http://schemas.microsoft.com/office/drawing/2014/main" id="{2EB83010-A2B7-4878-9EB5-1BB3907F432D}"/>
              </a:ext>
            </a:extLst>
          </p:cNvPr>
          <p:cNvSpPr>
            <a:spLocks noGrp="1" noChangeArrowheads="1"/>
          </p:cNvSpPr>
          <p:nvPr>
            <p:custDataLst>
              <p:tags r:id="rId41"/>
            </p:custDataLst>
          </p:nvPr>
        </p:nvSpPr>
        <p:spPr bwMode="auto">
          <a:xfrm>
            <a:off x="6255549" y="6033240"/>
            <a:ext cx="3349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indent="0" defTabSz="457200">
              <a:spcBef>
                <a:spcPct val="0"/>
              </a:spcBef>
            </a:pPr>
            <a:fld id="{7C4AEFF7-3DC0-4503-9E14-2F4C00255AA3}" type="datetime'''''''''''''''''''''''''''''LG''O'''''''">
              <a:rPr lang="fr-BE" altLang="en-US" sz="1400" smtClean="0">
                <a:solidFill>
                  <a:srgbClr val="A6B727"/>
                </a:solidFill>
                <a:latin typeface="72 Light" panose="020B0303030000000003" pitchFamily="34" charset="0"/>
                <a:cs typeface="72 Light" panose="020B0303030000000003" pitchFamily="34" charset="0"/>
              </a:rPr>
              <a:pPr marL="0" indent="0" defTabSz="457200">
                <a:spcBef>
                  <a:spcPct val="0"/>
                </a:spcBef>
              </a:pPr>
              <a:t>LGO</a:t>
            </a:fld>
            <a:endParaRPr lang="fr-BE" sz="1400" dirty="0">
              <a:solidFill>
                <a:srgbClr val="A6B727"/>
              </a:solidFill>
              <a:latin typeface="72 Light" panose="020B0303030000000003" pitchFamily="34" charset="0"/>
              <a:cs typeface="72 Light" panose="020B0303030000000003" pitchFamily="34" charset="0"/>
              <a:sym typeface="Tahoma" panose="020B0604030504040204" pitchFamily="34" charset="0"/>
            </a:endParaRPr>
          </a:p>
        </p:txBody>
      </p:sp>
      <p:sp>
        <p:nvSpPr>
          <p:cNvPr id="121" name="TextBox 106">
            <a:extLst>
              <a:ext uri="{FF2B5EF4-FFF2-40B4-BE49-F238E27FC236}">
                <a16:creationId xmlns:a16="http://schemas.microsoft.com/office/drawing/2014/main" id="{5E4DBDA9-4345-4816-BABE-8F337B2AFF1C}"/>
              </a:ext>
            </a:extLst>
          </p:cNvPr>
          <p:cNvSpPr txBox="1"/>
          <p:nvPr/>
        </p:nvSpPr>
        <p:spPr>
          <a:xfrm>
            <a:off x="4696983" y="2043746"/>
            <a:ext cx="2409179" cy="461665"/>
          </a:xfrm>
          <a:prstGeom prst="rect">
            <a:avLst/>
          </a:prstGeom>
          <a:noFill/>
        </p:spPr>
        <p:txBody>
          <a:bodyPr wrap="square" rtlCol="0">
            <a:spAutoFit/>
          </a:bodyPr>
          <a:lstStyle/>
          <a:p>
            <a:pPr defTabSz="457200"/>
            <a:r>
              <a:rPr lang="fr-BE" sz="1200" dirty="0">
                <a:solidFill>
                  <a:srgbClr val="FFFFFF">
                    <a:lumMod val="75000"/>
                  </a:srgbClr>
                </a:solidFill>
                <a:latin typeface="72 Light" panose="020B0303030000000003" pitchFamily="34" charset="0"/>
                <a:cs typeface="72 Light" panose="020B0303030000000003" pitchFamily="34" charset="0"/>
              </a:rPr>
              <a:t>Prix de vente avant réconciliation [€/MWh]</a:t>
            </a:r>
          </a:p>
        </p:txBody>
      </p:sp>
      <p:graphicFrame>
        <p:nvGraphicFramePr>
          <p:cNvPr id="122" name="Chart 152">
            <a:extLst>
              <a:ext uri="{FF2B5EF4-FFF2-40B4-BE49-F238E27FC236}">
                <a16:creationId xmlns:a16="http://schemas.microsoft.com/office/drawing/2014/main" id="{1291B7B9-8474-49EA-90C8-B03636BBC384}"/>
              </a:ext>
            </a:extLst>
          </p:cNvPr>
          <p:cNvGraphicFramePr/>
          <p:nvPr>
            <p:custDataLst>
              <p:tags r:id="rId42"/>
            </p:custDataLst>
            <p:extLst>
              <p:ext uri="{D42A27DB-BD31-4B8C-83A1-F6EECF244321}">
                <p14:modId xmlns:p14="http://schemas.microsoft.com/office/powerpoint/2010/main" val="531042565"/>
              </p:ext>
            </p:extLst>
          </p:nvPr>
        </p:nvGraphicFramePr>
        <p:xfrm>
          <a:off x="8307416" y="3189288"/>
          <a:ext cx="1544637" cy="2632075"/>
        </p:xfrm>
        <a:graphic>
          <a:graphicData uri="http://schemas.openxmlformats.org/drawingml/2006/chart">
            <c:chart xmlns:c="http://schemas.openxmlformats.org/drawingml/2006/chart" xmlns:r="http://schemas.openxmlformats.org/officeDocument/2006/relationships" r:id="rId58"/>
          </a:graphicData>
        </a:graphic>
      </p:graphicFrame>
      <p:cxnSp>
        <p:nvCxnSpPr>
          <p:cNvPr id="123" name="Straight Connector 139">
            <a:extLst>
              <a:ext uri="{FF2B5EF4-FFF2-40B4-BE49-F238E27FC236}">
                <a16:creationId xmlns:a16="http://schemas.microsoft.com/office/drawing/2014/main" id="{032AD337-5DDD-44C3-8A84-D95F91932B70}"/>
              </a:ext>
            </a:extLst>
          </p:cNvPr>
          <p:cNvCxnSpPr/>
          <p:nvPr>
            <p:custDataLst>
              <p:tags r:id="rId43"/>
            </p:custDataLst>
          </p:nvPr>
        </p:nvCxnSpPr>
        <p:spPr bwMode="auto">
          <a:xfrm flipV="1">
            <a:off x="8832878" y="2727325"/>
            <a:ext cx="0" cy="1004888"/>
          </a:xfrm>
          <a:prstGeom prst="line">
            <a:avLst/>
          </a:prstGeom>
          <a:noFill/>
          <a:ln w="12700" cap="flat" cmpd="sng" algn="ctr">
            <a:solidFill>
              <a:srgbClr val="000000"/>
            </a:solidFill>
            <a:prstDash val="solid"/>
            <a:round/>
            <a:headEnd type="none" w="med" len="med"/>
            <a:tailEnd type="none" w="med" len="med"/>
          </a:ln>
          <a:effectLst/>
        </p:spPr>
      </p:cxnSp>
      <p:cxnSp>
        <p:nvCxnSpPr>
          <p:cNvPr id="124" name="Straight Connector 140">
            <a:extLst>
              <a:ext uri="{FF2B5EF4-FFF2-40B4-BE49-F238E27FC236}">
                <a16:creationId xmlns:a16="http://schemas.microsoft.com/office/drawing/2014/main" id="{EB077F09-C293-45FA-BE7A-2E4DC94C6849}"/>
              </a:ext>
            </a:extLst>
          </p:cNvPr>
          <p:cNvCxnSpPr/>
          <p:nvPr>
            <p:custDataLst>
              <p:tags r:id="rId44"/>
            </p:custDataLst>
          </p:nvPr>
        </p:nvCxnSpPr>
        <p:spPr bwMode="auto">
          <a:xfrm>
            <a:off x="8832878" y="2727325"/>
            <a:ext cx="493713" cy="0"/>
          </a:xfrm>
          <a:prstGeom prst="line">
            <a:avLst/>
          </a:prstGeom>
          <a:noFill/>
          <a:ln w="12700" cap="flat" cmpd="sng" algn="ctr">
            <a:solidFill>
              <a:srgbClr val="000000"/>
            </a:solidFill>
            <a:prstDash val="solid"/>
            <a:round/>
            <a:headEnd type="none" w="med" len="med"/>
            <a:tailEnd type="none" w="med" len="med"/>
          </a:ln>
          <a:effectLst/>
        </p:spPr>
      </p:cxnSp>
      <p:cxnSp>
        <p:nvCxnSpPr>
          <p:cNvPr id="125" name="Straight Connector 141">
            <a:extLst>
              <a:ext uri="{FF2B5EF4-FFF2-40B4-BE49-F238E27FC236}">
                <a16:creationId xmlns:a16="http://schemas.microsoft.com/office/drawing/2014/main" id="{F743F77B-B835-4F20-895D-42A80B71C5BF}"/>
              </a:ext>
            </a:extLst>
          </p:cNvPr>
          <p:cNvCxnSpPr/>
          <p:nvPr>
            <p:custDataLst>
              <p:tags r:id="rId45"/>
            </p:custDataLst>
          </p:nvPr>
        </p:nvCxnSpPr>
        <p:spPr bwMode="auto">
          <a:xfrm>
            <a:off x="9326591" y="2727325"/>
            <a:ext cx="0" cy="288925"/>
          </a:xfrm>
          <a:prstGeom prst="line">
            <a:avLst/>
          </a:prstGeom>
          <a:noFill/>
          <a:ln w="12700" cap="flat" cmpd="sng" algn="ctr">
            <a:solidFill>
              <a:srgbClr val="000000"/>
            </a:solidFill>
            <a:prstDash val="solid"/>
            <a:round/>
            <a:headEnd type="none" w="med" len="med"/>
            <a:tailEnd type="triangle" w="med" len="med"/>
          </a:ln>
          <a:effectLst/>
        </p:spPr>
      </p:cxnSp>
      <p:sp>
        <p:nvSpPr>
          <p:cNvPr id="126" name="Espace réservé du texte 2">
            <a:extLst>
              <a:ext uri="{FF2B5EF4-FFF2-40B4-BE49-F238E27FC236}">
                <a16:creationId xmlns:a16="http://schemas.microsoft.com/office/drawing/2014/main" id="{710D1ECB-82D0-4F62-B45E-B9EE376A9361}"/>
              </a:ext>
            </a:extLst>
          </p:cNvPr>
          <p:cNvSpPr>
            <a:spLocks noGrp="1"/>
          </p:cNvSpPr>
          <p:nvPr>
            <p:custDataLst>
              <p:tags r:id="rId46"/>
            </p:custDataLst>
          </p:nvPr>
        </p:nvSpPr>
        <p:spPr bwMode="auto">
          <a:xfrm>
            <a:off x="8896378" y="5797550"/>
            <a:ext cx="3667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A7E35780-6845-49B9-8321-B12B1189F087}" type="datetime'''''''''''''''''''''''''''''''''''''''''''2020'''''''''''''">
              <a:rPr lang="fr-BE"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2020</a:t>
            </a:fld>
            <a:endParaRPr lang="fr-BE" sz="1400" dirty="0">
              <a:solidFill>
                <a:srgbClr val="A6B727"/>
              </a:solidFill>
              <a:latin typeface="72 Light" panose="020B0303030000000003" pitchFamily="34" charset="0"/>
              <a:cs typeface="72 Light" panose="020B0303030000000003" pitchFamily="34" charset="0"/>
            </a:endParaRPr>
          </a:p>
        </p:txBody>
      </p:sp>
      <p:sp>
        <p:nvSpPr>
          <p:cNvPr id="127" name="Espace réservé du texte 2">
            <a:extLst>
              <a:ext uri="{FF2B5EF4-FFF2-40B4-BE49-F238E27FC236}">
                <a16:creationId xmlns:a16="http://schemas.microsoft.com/office/drawing/2014/main" id="{DD968AA5-4296-4E38-9E53-0DB53BDF208E}"/>
              </a:ext>
            </a:extLst>
          </p:cNvPr>
          <p:cNvSpPr>
            <a:spLocks noGrp="1"/>
          </p:cNvSpPr>
          <p:nvPr>
            <p:custDataLst>
              <p:tags r:id="rId47"/>
            </p:custDataLst>
          </p:nvPr>
        </p:nvSpPr>
        <p:spPr bwMode="gray">
          <a:xfrm>
            <a:off x="8675717" y="3770313"/>
            <a:ext cx="3143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92CC8674-9A27-4859-A261-793EA71C121E}" type="datetime'''''''6''''''''''''''''0''''''''''''''''''''''''3'''">
              <a:rPr lang="fr-BE"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603</a:t>
            </a:fld>
            <a:endParaRPr lang="fr-BE" sz="1400" dirty="0">
              <a:solidFill>
                <a:srgbClr val="A6B727"/>
              </a:solidFill>
              <a:latin typeface="72 Light" panose="020B0303030000000003" pitchFamily="34" charset="0"/>
              <a:cs typeface="72 Light" panose="020B0303030000000003" pitchFamily="34" charset="0"/>
            </a:endParaRPr>
          </a:p>
        </p:txBody>
      </p:sp>
      <p:sp>
        <p:nvSpPr>
          <p:cNvPr id="128" name="Espace réservé du texte 2">
            <a:extLst>
              <a:ext uri="{FF2B5EF4-FFF2-40B4-BE49-F238E27FC236}">
                <a16:creationId xmlns:a16="http://schemas.microsoft.com/office/drawing/2014/main" id="{DD90FD8B-CC99-4E14-993F-4907A378DBF3}"/>
              </a:ext>
            </a:extLst>
          </p:cNvPr>
          <p:cNvSpPr>
            <a:spLocks noGrp="1"/>
          </p:cNvSpPr>
          <p:nvPr>
            <p:custDataLst>
              <p:tags r:id="rId48"/>
            </p:custDataLst>
          </p:nvPr>
        </p:nvSpPr>
        <p:spPr bwMode="gray">
          <a:xfrm>
            <a:off x="9163078" y="3054350"/>
            <a:ext cx="3286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48264E6A-65A2-45F9-8571-A11A3DF78C97}" type="datetime'8''''''''49'''''''''">
              <a:rPr lang="fr-BE"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849</a:t>
            </a:fld>
            <a:endParaRPr lang="fr-BE" sz="1400" dirty="0">
              <a:solidFill>
                <a:srgbClr val="A6B727"/>
              </a:solidFill>
              <a:latin typeface="72 Light" panose="020B0303030000000003" pitchFamily="34" charset="0"/>
              <a:cs typeface="72 Light" panose="020B0303030000000003" pitchFamily="34" charset="0"/>
            </a:endParaRPr>
          </a:p>
        </p:txBody>
      </p:sp>
      <p:sp>
        <p:nvSpPr>
          <p:cNvPr id="129" name="Espace réservé du texte 2">
            <a:extLst>
              <a:ext uri="{FF2B5EF4-FFF2-40B4-BE49-F238E27FC236}">
                <a16:creationId xmlns:a16="http://schemas.microsoft.com/office/drawing/2014/main" id="{B138DAF7-5569-4AB2-A300-ED03967076D0}"/>
              </a:ext>
            </a:extLst>
          </p:cNvPr>
          <p:cNvSpPr>
            <a:spLocks noGrp="1"/>
          </p:cNvSpPr>
          <p:nvPr>
            <p:custDataLst>
              <p:tags r:id="rId49"/>
            </p:custDataLst>
          </p:nvPr>
        </p:nvSpPr>
        <p:spPr bwMode="auto">
          <a:xfrm>
            <a:off x="8847166" y="2590800"/>
            <a:ext cx="465138" cy="273050"/>
          </a:xfrm>
          <a:prstGeom prst="ellipse">
            <a:avLst/>
          </a:prstGeom>
          <a:solidFill>
            <a:srgbClr val="FFFFFF"/>
          </a:solidFill>
          <a:ln w="9525" algn="ctr">
            <a:solidFill>
              <a:srgbClr val="000000"/>
            </a:solidFill>
          </a:ln>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CEB8D015-ED41-45F9-AC95-1440002E8107}" type="datetime'''''4''''''1''''''''''''''''''''''''''''''''%'''''''''''">
              <a:rPr kumimoji="0" lang="fr-BE" altLang="en-US" sz="1400" b="1"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41%</a:t>
            </a:fld>
            <a:endParaRPr kumimoji="0" lang="fr-BE" sz="1400" b="1"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130" name="Rectangle 129">
            <a:extLst>
              <a:ext uri="{FF2B5EF4-FFF2-40B4-BE49-F238E27FC236}">
                <a16:creationId xmlns:a16="http://schemas.microsoft.com/office/drawing/2014/main" id="{FBEC5DEB-F298-40F0-8847-FD6E111E5315}"/>
              </a:ext>
            </a:extLst>
          </p:cNvPr>
          <p:cNvSpPr/>
          <p:nvPr>
            <p:custDataLst>
              <p:tags r:id="rId50"/>
            </p:custDataLst>
          </p:nvPr>
        </p:nvSpPr>
        <p:spPr bwMode="auto">
          <a:xfrm>
            <a:off x="9829828" y="3336925"/>
            <a:ext cx="214313" cy="160338"/>
          </a:xfrm>
          <a:prstGeom prst="rect">
            <a:avLst/>
          </a:prstGeom>
          <a:solidFill>
            <a:srgbClr val="A6B727"/>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a:ln>
                <a:noFill/>
              </a:ln>
              <a:solidFill>
                <a:srgbClr val="FFFFFF"/>
              </a:solidFill>
              <a:effectLst/>
              <a:uLnTx/>
              <a:uFillTx/>
              <a:latin typeface="72 Light" panose="020B0303030000000003" pitchFamily="34" charset="0"/>
              <a:cs typeface="72 Light" panose="020B0303030000000003" pitchFamily="34" charset="0"/>
            </a:endParaRPr>
          </a:p>
        </p:txBody>
      </p:sp>
      <p:sp>
        <p:nvSpPr>
          <p:cNvPr id="131" name="Rectangle 130">
            <a:extLst>
              <a:ext uri="{FF2B5EF4-FFF2-40B4-BE49-F238E27FC236}">
                <a16:creationId xmlns:a16="http://schemas.microsoft.com/office/drawing/2014/main" id="{7433C51A-3E70-4E35-B0D2-051FAC45A8EE}"/>
              </a:ext>
            </a:extLst>
          </p:cNvPr>
          <p:cNvSpPr/>
          <p:nvPr>
            <p:custDataLst>
              <p:tags r:id="rId51"/>
            </p:custDataLst>
          </p:nvPr>
        </p:nvSpPr>
        <p:spPr bwMode="auto">
          <a:xfrm>
            <a:off x="9829828" y="3552825"/>
            <a:ext cx="214313" cy="160338"/>
          </a:xfrm>
          <a:prstGeom prst="rect">
            <a:avLst/>
          </a:prstGeom>
          <a:solidFill>
            <a:srgbClr val="FE9E00"/>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dirty="0">
              <a:ln>
                <a:noFill/>
              </a:ln>
              <a:solidFill>
                <a:srgbClr val="FFFFFF"/>
              </a:solidFill>
              <a:effectLst/>
              <a:uLnTx/>
              <a:uFillTx/>
              <a:latin typeface="72 Light" panose="020B0303030000000003" pitchFamily="34" charset="0"/>
              <a:cs typeface="72 Light" panose="020B0303030000000003" pitchFamily="34" charset="0"/>
            </a:endParaRPr>
          </a:p>
        </p:txBody>
      </p:sp>
      <p:sp>
        <p:nvSpPr>
          <p:cNvPr id="132" name="Espace réservé du texte 2">
            <a:extLst>
              <a:ext uri="{FF2B5EF4-FFF2-40B4-BE49-F238E27FC236}">
                <a16:creationId xmlns:a16="http://schemas.microsoft.com/office/drawing/2014/main" id="{0723297D-7289-48C8-9607-89C17E12E0BF}"/>
              </a:ext>
            </a:extLst>
          </p:cNvPr>
          <p:cNvSpPr>
            <a:spLocks noGrp="1"/>
          </p:cNvSpPr>
          <p:nvPr>
            <p:custDataLst>
              <p:tags r:id="rId52"/>
            </p:custDataLst>
          </p:nvPr>
        </p:nvSpPr>
        <p:spPr bwMode="auto">
          <a:xfrm>
            <a:off x="10094941" y="3332163"/>
            <a:ext cx="8572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F83AEB0B-0C74-459B-8973-059A257C1D2D}" type="datetime'P''''l''''''''an'' ''''finan''''''''''''ci''''''''''e''r'''">
              <a:rPr lang="fr-BE" altLang="en-US" sz="12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Plan financier</a:t>
            </a:fld>
            <a:endParaRPr lang="fr-BE" sz="1200" dirty="0">
              <a:solidFill>
                <a:srgbClr val="A6B727"/>
              </a:solidFill>
              <a:latin typeface="72 Light" panose="020B0303030000000003" pitchFamily="34" charset="0"/>
              <a:cs typeface="72 Light" panose="020B0303030000000003" pitchFamily="34" charset="0"/>
            </a:endParaRPr>
          </a:p>
        </p:txBody>
      </p:sp>
      <p:sp>
        <p:nvSpPr>
          <p:cNvPr id="133" name="Espace réservé du texte 2">
            <a:extLst>
              <a:ext uri="{FF2B5EF4-FFF2-40B4-BE49-F238E27FC236}">
                <a16:creationId xmlns:a16="http://schemas.microsoft.com/office/drawing/2014/main" id="{7E14870E-F679-41E6-95D0-2B9B264EBB71}"/>
              </a:ext>
            </a:extLst>
          </p:cNvPr>
          <p:cNvSpPr>
            <a:spLocks noGrp="1"/>
          </p:cNvSpPr>
          <p:nvPr>
            <p:custDataLst>
              <p:tags r:id="rId53"/>
            </p:custDataLst>
          </p:nvPr>
        </p:nvSpPr>
        <p:spPr bwMode="auto">
          <a:xfrm>
            <a:off x="10094941" y="3548063"/>
            <a:ext cx="8620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8692921D-65F9-4340-A954-9B436E330AF9}" type="datetime'''''''R''''ev''''enu''''''''''''''''''s'''' ''r''''é''e''ls'">
              <a:rPr lang="fr-BE" altLang="en-US" sz="12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Revenus réels</a:t>
            </a:fld>
            <a:endParaRPr lang="fr-BE" sz="1200" dirty="0">
              <a:solidFill>
                <a:srgbClr val="A6B727"/>
              </a:solidFill>
              <a:latin typeface="72 Light" panose="020B0303030000000003" pitchFamily="34" charset="0"/>
              <a:cs typeface="72 Light" panose="020B0303030000000003" pitchFamily="34" charset="0"/>
            </a:endParaRPr>
          </a:p>
        </p:txBody>
      </p:sp>
      <p:sp>
        <p:nvSpPr>
          <p:cNvPr id="134" name="TextBox 131">
            <a:extLst>
              <a:ext uri="{FF2B5EF4-FFF2-40B4-BE49-F238E27FC236}">
                <a16:creationId xmlns:a16="http://schemas.microsoft.com/office/drawing/2014/main" id="{536FF632-8F3A-4400-A255-94893460F5DC}"/>
              </a:ext>
            </a:extLst>
          </p:cNvPr>
          <p:cNvSpPr txBox="1"/>
          <p:nvPr/>
        </p:nvSpPr>
        <p:spPr>
          <a:xfrm>
            <a:off x="7736284" y="2015778"/>
            <a:ext cx="2942273" cy="646331"/>
          </a:xfrm>
          <a:prstGeom prst="rect">
            <a:avLst/>
          </a:prstGeom>
          <a:noFill/>
        </p:spPr>
        <p:txBody>
          <a:bodyPr wrap="square" rtlCol="0">
            <a:spAutoFit/>
          </a:bodyPr>
          <a:lstStyle/>
          <a:p>
            <a:pPr defTabSz="457200"/>
            <a:r>
              <a:rPr lang="fr-BE" sz="1200" dirty="0">
                <a:solidFill>
                  <a:srgbClr val="FFFFFF">
                    <a:lumMod val="75000"/>
                  </a:srgbClr>
                </a:solidFill>
                <a:latin typeface="72 Light" panose="020B0303030000000003" pitchFamily="34" charset="0"/>
                <a:cs typeface="72 Light" panose="020B0303030000000003" pitchFamily="34" charset="0"/>
              </a:rPr>
              <a:t>Revenus avant réconciliation de prix et bilan</a:t>
            </a:r>
          </a:p>
          <a:p>
            <a:pPr defTabSz="457200"/>
            <a:r>
              <a:rPr lang="fr-BE" sz="1200" dirty="0">
                <a:solidFill>
                  <a:srgbClr val="FFFFFF">
                    <a:lumMod val="75000"/>
                  </a:srgbClr>
                </a:solidFill>
                <a:latin typeface="72 Light" panose="020B0303030000000003" pitchFamily="34" charset="0"/>
                <a:cs typeface="72 Light" panose="020B0303030000000003" pitchFamily="34" charset="0"/>
              </a:rPr>
              <a:t>[k€]</a:t>
            </a:r>
          </a:p>
        </p:txBody>
      </p:sp>
      <p:sp>
        <p:nvSpPr>
          <p:cNvPr id="135" name="TextBox 148">
            <a:extLst>
              <a:ext uri="{FF2B5EF4-FFF2-40B4-BE49-F238E27FC236}">
                <a16:creationId xmlns:a16="http://schemas.microsoft.com/office/drawing/2014/main" id="{7B1F1465-ADF1-465A-9D0F-883DB2A445A8}"/>
              </a:ext>
            </a:extLst>
          </p:cNvPr>
          <p:cNvSpPr txBox="1"/>
          <p:nvPr/>
        </p:nvSpPr>
        <p:spPr>
          <a:xfrm>
            <a:off x="7777961" y="1330781"/>
            <a:ext cx="2900596" cy="646331"/>
          </a:xfrm>
          <a:prstGeom prst="rect">
            <a:avLst/>
          </a:prstGeom>
          <a:solidFill>
            <a:srgbClr val="367436"/>
          </a:solidFill>
          <a:ln w="19050" cap="flat" cmpd="sng" algn="ctr">
            <a:noFill/>
            <a:prstDash val="solid"/>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BE" sz="1800" b="0" i="0" u="none" strike="noStrike" kern="0" cap="none" spc="0" normalizeH="0" baseline="0" noProof="0" dirty="0">
                <a:ln>
                  <a:noFill/>
                </a:ln>
                <a:solidFill>
                  <a:srgbClr val="FFFFFF"/>
                </a:solidFill>
                <a:effectLst/>
                <a:uLnTx/>
                <a:uFillTx/>
                <a:latin typeface="72 Light" panose="020B0303030000000003" pitchFamily="34" charset="0"/>
                <a:cs typeface="72 Light" panose="020B0303030000000003" pitchFamily="34" charset="0"/>
              </a:rPr>
              <a:t>Des revenus supérieurs de ~40% par rapport au plan</a:t>
            </a:r>
          </a:p>
        </p:txBody>
      </p:sp>
    </p:spTree>
    <p:extLst>
      <p:ext uri="{BB962C8B-B14F-4D97-AF65-F5344CB8AC3E}">
        <p14:creationId xmlns:p14="http://schemas.microsoft.com/office/powerpoint/2010/main" val="565578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MARCHÔVENT</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55"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75" name="Titre 1">
            <a:extLst>
              <a:ext uri="{FF2B5EF4-FFF2-40B4-BE49-F238E27FC236}">
                <a16:creationId xmlns:a16="http://schemas.microsoft.com/office/drawing/2014/main" id="{2C6A8693-F91B-41B6-82ED-746B218B56C4}"/>
              </a:ext>
            </a:extLst>
          </p:cNvPr>
          <p:cNvSpPr txBox="1">
            <a:spLocks/>
          </p:cNvSpPr>
          <p:nvPr/>
        </p:nvSpPr>
        <p:spPr>
          <a:xfrm>
            <a:off x="6281642" y="536480"/>
            <a:ext cx="10922466" cy="6905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nSpc>
                <a:spcPct val="100000"/>
              </a:lnSpc>
              <a:defRPr cap="all"/>
            </a:pPr>
            <a:r>
              <a:rPr lang="fr-FR" sz="2300" b="1" dirty="0">
                <a:solidFill>
                  <a:srgbClr val="B5C633"/>
                </a:solidFill>
                <a:latin typeface="72 Black" panose="020B0A04030603020204" pitchFamily="34" charset="0"/>
                <a:cs typeface="72 Black" panose="020B0A04030603020204" pitchFamily="34" charset="0"/>
              </a:rPr>
              <a:t>Bilan financier 2020*</a:t>
            </a:r>
          </a:p>
        </p:txBody>
      </p:sp>
      <p:cxnSp>
        <p:nvCxnSpPr>
          <p:cNvPr id="76" name="Straight Connector 20">
            <a:extLst>
              <a:ext uri="{FF2B5EF4-FFF2-40B4-BE49-F238E27FC236}">
                <a16:creationId xmlns:a16="http://schemas.microsoft.com/office/drawing/2014/main" id="{3C3711FF-CDF4-4F23-98EB-399CD8B76279}"/>
              </a:ext>
            </a:extLst>
          </p:cNvPr>
          <p:cNvCxnSpPr/>
          <p:nvPr>
            <p:custDataLst>
              <p:tags r:id="rId1"/>
            </p:custDataLst>
          </p:nvPr>
        </p:nvCxnSpPr>
        <p:spPr bwMode="auto">
          <a:xfrm>
            <a:off x="2271713" y="2411413"/>
            <a:ext cx="406400" cy="0"/>
          </a:xfrm>
          <a:prstGeom prst="line">
            <a:avLst/>
          </a:prstGeom>
          <a:noFill/>
          <a:ln w="3175" cap="flat" cmpd="sng" algn="ctr">
            <a:solidFill>
              <a:srgbClr val="000000"/>
            </a:solidFill>
            <a:prstDash val="lgDash"/>
            <a:round/>
            <a:headEnd type="none" w="med" len="med"/>
            <a:tailEnd type="none" w="med" len="med"/>
          </a:ln>
          <a:effectLst/>
        </p:spPr>
      </p:cxnSp>
      <p:cxnSp>
        <p:nvCxnSpPr>
          <p:cNvPr id="77" name="Straight Connector 21">
            <a:extLst>
              <a:ext uri="{FF2B5EF4-FFF2-40B4-BE49-F238E27FC236}">
                <a16:creationId xmlns:a16="http://schemas.microsoft.com/office/drawing/2014/main" id="{B8DEB270-EE1B-4E30-A87D-7AB0C7753F41}"/>
              </a:ext>
            </a:extLst>
          </p:cNvPr>
          <p:cNvCxnSpPr/>
          <p:nvPr>
            <p:custDataLst>
              <p:tags r:id="rId2"/>
            </p:custDataLst>
          </p:nvPr>
        </p:nvCxnSpPr>
        <p:spPr bwMode="auto">
          <a:xfrm>
            <a:off x="3186113" y="2878138"/>
            <a:ext cx="406400" cy="0"/>
          </a:xfrm>
          <a:prstGeom prst="line">
            <a:avLst/>
          </a:prstGeom>
          <a:noFill/>
          <a:ln w="3175" cap="flat" cmpd="sng" algn="ctr">
            <a:solidFill>
              <a:srgbClr val="000000"/>
            </a:solidFill>
            <a:prstDash val="lgDash"/>
            <a:round/>
            <a:headEnd type="none" w="med" len="med"/>
            <a:tailEnd type="none" w="med" len="med"/>
          </a:ln>
          <a:effectLst/>
        </p:spPr>
      </p:cxnSp>
      <p:cxnSp>
        <p:nvCxnSpPr>
          <p:cNvPr id="78" name="Straight Connector 19">
            <a:extLst>
              <a:ext uri="{FF2B5EF4-FFF2-40B4-BE49-F238E27FC236}">
                <a16:creationId xmlns:a16="http://schemas.microsoft.com/office/drawing/2014/main" id="{5150BD00-28AD-423B-9B88-01B9A25AC23F}"/>
              </a:ext>
            </a:extLst>
          </p:cNvPr>
          <p:cNvCxnSpPr/>
          <p:nvPr>
            <p:custDataLst>
              <p:tags r:id="rId3"/>
            </p:custDataLst>
          </p:nvPr>
        </p:nvCxnSpPr>
        <p:spPr bwMode="auto">
          <a:xfrm>
            <a:off x="1358900" y="2524125"/>
            <a:ext cx="404813" cy="0"/>
          </a:xfrm>
          <a:prstGeom prst="line">
            <a:avLst/>
          </a:prstGeom>
          <a:noFill/>
          <a:ln w="3175" cap="flat" cmpd="sng" algn="ctr">
            <a:solidFill>
              <a:srgbClr val="000000"/>
            </a:solidFill>
            <a:prstDash val="lgDash"/>
            <a:round/>
            <a:headEnd type="none" w="med" len="med"/>
            <a:tailEnd type="none" w="med" len="med"/>
          </a:ln>
          <a:effectLst/>
        </p:spPr>
      </p:cxnSp>
      <p:cxnSp>
        <p:nvCxnSpPr>
          <p:cNvPr id="79" name="Straight Connector 22">
            <a:extLst>
              <a:ext uri="{FF2B5EF4-FFF2-40B4-BE49-F238E27FC236}">
                <a16:creationId xmlns:a16="http://schemas.microsoft.com/office/drawing/2014/main" id="{0D7B7EF3-DC01-4C26-826F-E31BA94D40DC}"/>
              </a:ext>
            </a:extLst>
          </p:cNvPr>
          <p:cNvCxnSpPr/>
          <p:nvPr>
            <p:custDataLst>
              <p:tags r:id="rId4"/>
            </p:custDataLst>
          </p:nvPr>
        </p:nvCxnSpPr>
        <p:spPr bwMode="auto">
          <a:xfrm>
            <a:off x="4100513" y="3824288"/>
            <a:ext cx="404813" cy="0"/>
          </a:xfrm>
          <a:prstGeom prst="line">
            <a:avLst/>
          </a:prstGeom>
          <a:noFill/>
          <a:ln w="3175" cap="flat" cmpd="sng" algn="ctr">
            <a:solidFill>
              <a:srgbClr val="000000"/>
            </a:solidFill>
            <a:prstDash val="lgDash"/>
            <a:round/>
            <a:headEnd type="none" w="med" len="med"/>
            <a:tailEnd type="none" w="med" len="med"/>
          </a:ln>
          <a:effectLst/>
        </p:spPr>
      </p:cxnSp>
      <p:cxnSp>
        <p:nvCxnSpPr>
          <p:cNvPr id="80" name="Straight Connector 138">
            <a:extLst>
              <a:ext uri="{FF2B5EF4-FFF2-40B4-BE49-F238E27FC236}">
                <a16:creationId xmlns:a16="http://schemas.microsoft.com/office/drawing/2014/main" id="{C65F4868-0B7B-4FFE-BAF6-A4F77CAE4137}"/>
              </a:ext>
            </a:extLst>
          </p:cNvPr>
          <p:cNvCxnSpPr/>
          <p:nvPr>
            <p:custDataLst>
              <p:tags r:id="rId5"/>
            </p:custDataLst>
          </p:nvPr>
        </p:nvCxnSpPr>
        <p:spPr bwMode="auto">
          <a:xfrm>
            <a:off x="5013325" y="4024313"/>
            <a:ext cx="406400" cy="0"/>
          </a:xfrm>
          <a:prstGeom prst="line">
            <a:avLst/>
          </a:prstGeom>
          <a:noFill/>
          <a:ln w="3175" cap="flat" cmpd="sng" algn="ctr">
            <a:solidFill>
              <a:srgbClr val="000000"/>
            </a:solidFill>
            <a:prstDash val="lgDash"/>
            <a:round/>
            <a:headEnd type="none" w="med" len="med"/>
            <a:tailEnd type="none" w="med" len="med"/>
          </a:ln>
          <a:effectLst/>
        </p:spPr>
      </p:cxnSp>
      <p:graphicFrame>
        <p:nvGraphicFramePr>
          <p:cNvPr id="81" name="Chart 65">
            <a:extLst>
              <a:ext uri="{FF2B5EF4-FFF2-40B4-BE49-F238E27FC236}">
                <a16:creationId xmlns:a16="http://schemas.microsoft.com/office/drawing/2014/main" id="{0586FAED-8DDB-4D28-8CBA-986A9653C7F4}"/>
              </a:ext>
            </a:extLst>
          </p:cNvPr>
          <p:cNvGraphicFramePr/>
          <p:nvPr>
            <p:custDataLst>
              <p:tags r:id="rId6"/>
            </p:custDataLst>
            <p:extLst>
              <p:ext uri="{D42A27DB-BD31-4B8C-83A1-F6EECF244321}">
                <p14:modId xmlns:p14="http://schemas.microsoft.com/office/powerpoint/2010/main" val="1545745275"/>
              </p:ext>
            </p:extLst>
          </p:nvPr>
        </p:nvGraphicFramePr>
        <p:xfrm>
          <a:off x="565150" y="2328863"/>
          <a:ext cx="5648325" cy="3022600"/>
        </p:xfrm>
        <a:graphic>
          <a:graphicData uri="http://schemas.openxmlformats.org/drawingml/2006/chart">
            <c:chart xmlns:c="http://schemas.openxmlformats.org/drawingml/2006/chart" xmlns:r="http://schemas.openxmlformats.org/officeDocument/2006/relationships" r:id="rId56"/>
          </a:graphicData>
        </a:graphic>
      </p:graphicFrame>
      <p:sp>
        <p:nvSpPr>
          <p:cNvPr id="82" name="Espace réservé du texte 2">
            <a:extLst>
              <a:ext uri="{FF2B5EF4-FFF2-40B4-BE49-F238E27FC236}">
                <a16:creationId xmlns:a16="http://schemas.microsoft.com/office/drawing/2014/main" id="{AE189402-EEC2-4D96-978C-63B2523A1A2E}"/>
              </a:ext>
            </a:extLst>
          </p:cNvPr>
          <p:cNvSpPr>
            <a:spLocks noGrp="1"/>
          </p:cNvSpPr>
          <p:nvPr>
            <p:custDataLst>
              <p:tags r:id="rId7"/>
            </p:custDataLst>
          </p:nvPr>
        </p:nvSpPr>
        <p:spPr bwMode="gray">
          <a:xfrm>
            <a:off x="2782888" y="2549525"/>
            <a:ext cx="298450" cy="192088"/>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A0ABD977-1DD9-46C8-981E-FC9774CC4C19}" type="datetime'''1''''''''3''''''''''''''''''''''''''''''''8'''">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138</a:t>
            </a:fld>
            <a:endParaRPr lang="en-GB" sz="1400" dirty="0">
              <a:solidFill>
                <a:srgbClr val="000000"/>
              </a:solidFill>
              <a:latin typeface="72 Light" panose="020B0303030000000003" pitchFamily="34" charset="0"/>
              <a:cs typeface="72 Light" panose="020B0303030000000003" pitchFamily="34" charset="0"/>
            </a:endParaRPr>
          </a:p>
        </p:txBody>
      </p:sp>
      <p:sp>
        <p:nvSpPr>
          <p:cNvPr id="83" name="Espace réservé du texte 2">
            <a:extLst>
              <a:ext uri="{FF2B5EF4-FFF2-40B4-BE49-F238E27FC236}">
                <a16:creationId xmlns:a16="http://schemas.microsoft.com/office/drawing/2014/main" id="{798A8872-9397-4F50-A266-EECD30CF9E3C}"/>
              </a:ext>
            </a:extLst>
          </p:cNvPr>
          <p:cNvSpPr>
            <a:spLocks noGrp="1"/>
          </p:cNvSpPr>
          <p:nvPr>
            <p:custDataLst>
              <p:tags r:id="rId8"/>
            </p:custDataLst>
          </p:nvPr>
        </p:nvSpPr>
        <p:spPr bwMode="auto">
          <a:xfrm>
            <a:off x="790575" y="5327650"/>
            <a:ext cx="6302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3B27D6AE-79B1-4240-8BCD-864D86F31491}" type="datetime'''''''''''R''e''v''''''''''e''''''''''''''''''''nu''''''''s'">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Revenus</a:t>
            </a:fld>
            <a:endParaRPr lang="en-GB" sz="1400" dirty="0">
              <a:solidFill>
                <a:srgbClr val="A6B727"/>
              </a:solidFill>
              <a:latin typeface="72 Light" panose="020B0303030000000003" pitchFamily="34" charset="0"/>
              <a:cs typeface="72 Light" panose="020B0303030000000003" pitchFamily="34" charset="0"/>
            </a:endParaRPr>
          </a:p>
        </p:txBody>
      </p:sp>
      <p:sp>
        <p:nvSpPr>
          <p:cNvPr id="84" name="Espace réservé du texte 2">
            <a:extLst>
              <a:ext uri="{FF2B5EF4-FFF2-40B4-BE49-F238E27FC236}">
                <a16:creationId xmlns:a16="http://schemas.microsoft.com/office/drawing/2014/main" id="{61C3F5FF-521E-4FBE-85DE-1FB7E3A9961C}"/>
              </a:ext>
            </a:extLst>
          </p:cNvPr>
          <p:cNvSpPr>
            <a:spLocks noGrp="1"/>
          </p:cNvSpPr>
          <p:nvPr>
            <p:custDataLst>
              <p:tags r:id="rId9"/>
            </p:custDataLst>
          </p:nvPr>
        </p:nvSpPr>
        <p:spPr bwMode="auto">
          <a:xfrm>
            <a:off x="2709863" y="5327650"/>
            <a:ext cx="4460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BB1AA85F-1757-4F2A-BF85-E8A356973FA1}" type="datetime'''''''''''''''''''O''''''P''''E''''''''''''''''X'''''">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OPEX</a:t>
            </a:fld>
            <a:endParaRPr lang="en-GB" sz="1400" dirty="0">
              <a:solidFill>
                <a:srgbClr val="A6B727"/>
              </a:solidFill>
              <a:latin typeface="72 Light" panose="020B0303030000000003" pitchFamily="34" charset="0"/>
              <a:cs typeface="72 Light" panose="020B0303030000000003" pitchFamily="34" charset="0"/>
            </a:endParaRPr>
          </a:p>
        </p:txBody>
      </p:sp>
      <p:sp>
        <p:nvSpPr>
          <p:cNvPr id="85" name="Espace réservé du texte 2">
            <a:extLst>
              <a:ext uri="{FF2B5EF4-FFF2-40B4-BE49-F238E27FC236}">
                <a16:creationId xmlns:a16="http://schemas.microsoft.com/office/drawing/2014/main" id="{44D0D12B-7340-4924-A631-F33E592CF6C1}"/>
              </a:ext>
            </a:extLst>
          </p:cNvPr>
          <p:cNvSpPr>
            <a:spLocks noGrp="1"/>
          </p:cNvSpPr>
          <p:nvPr>
            <p:custDataLst>
              <p:tags r:id="rId10"/>
            </p:custDataLst>
          </p:nvPr>
        </p:nvSpPr>
        <p:spPr bwMode="gray">
          <a:xfrm>
            <a:off x="1911350" y="2371725"/>
            <a:ext cx="212725" cy="192088"/>
          </a:xfrm>
          <a:prstGeom prst="rect">
            <a:avLst/>
          </a:prstGeom>
          <a:solidFill>
            <a:srgbClr val="DF5327"/>
          </a:solidFill>
          <a:ln>
            <a:noFill/>
          </a:ln>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BF7FB604-FFD7-4DF3-B111-E2547029BFD0}" type="datetime'''''''''''''''''''33'''''''''''''''''''''''''''''''''''''''">
              <a:rPr kumimoji="0" lang="en-GB" altLang="en-US" sz="1400" b="0"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33</a:t>
            </a:fld>
            <a:endParaRPr kumimoji="0" lang="en-GB" sz="1400" b="0"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86" name="Espace réservé du texte 2">
            <a:extLst>
              <a:ext uri="{FF2B5EF4-FFF2-40B4-BE49-F238E27FC236}">
                <a16:creationId xmlns:a16="http://schemas.microsoft.com/office/drawing/2014/main" id="{42B24E3E-C51C-48FD-8569-D84D5820363B}"/>
              </a:ext>
            </a:extLst>
          </p:cNvPr>
          <p:cNvSpPr>
            <a:spLocks noGrp="1"/>
          </p:cNvSpPr>
          <p:nvPr>
            <p:custDataLst>
              <p:tags r:id="rId11"/>
            </p:custDataLst>
          </p:nvPr>
        </p:nvSpPr>
        <p:spPr bwMode="auto">
          <a:xfrm>
            <a:off x="1736725" y="5327650"/>
            <a:ext cx="561975"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D11A923A-755F-4CC9-A71A-49F3D63211E2}" type="datetime'Bene''f'''''''''''' ''r''''''epor''''''''t''''é'''''''''''''''">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Benef reporté</a:t>
            </a:fld>
            <a:endParaRPr lang="en-GB" sz="1400" dirty="0">
              <a:solidFill>
                <a:srgbClr val="A6B727"/>
              </a:solidFill>
              <a:latin typeface="72 Light" panose="020B0303030000000003" pitchFamily="34" charset="0"/>
              <a:cs typeface="72 Light" panose="020B0303030000000003" pitchFamily="34" charset="0"/>
            </a:endParaRPr>
          </a:p>
        </p:txBody>
      </p:sp>
      <p:sp>
        <p:nvSpPr>
          <p:cNvPr id="87" name="Espace réservé du texte 2">
            <a:extLst>
              <a:ext uri="{FF2B5EF4-FFF2-40B4-BE49-F238E27FC236}">
                <a16:creationId xmlns:a16="http://schemas.microsoft.com/office/drawing/2014/main" id="{57C41F02-7D07-4E6D-A04F-9EC53173EB95}"/>
              </a:ext>
            </a:extLst>
          </p:cNvPr>
          <p:cNvSpPr>
            <a:spLocks noGrp="1"/>
          </p:cNvSpPr>
          <p:nvPr>
            <p:custDataLst>
              <p:tags r:id="rId12"/>
            </p:custDataLst>
          </p:nvPr>
        </p:nvSpPr>
        <p:spPr bwMode="gray">
          <a:xfrm>
            <a:off x="3684588" y="3255963"/>
            <a:ext cx="3254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5C402D9F-3E72-4BA6-834B-91618491C452}" type="datetime'''''''''''''''''''''''''''''''2''''''''8''0'''''''''''''''''">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280</a:t>
            </a:fld>
            <a:endParaRPr lang="en-GB" sz="1400" dirty="0">
              <a:solidFill>
                <a:srgbClr val="000000"/>
              </a:solidFill>
              <a:latin typeface="72 Light" panose="020B0303030000000003" pitchFamily="34" charset="0"/>
              <a:cs typeface="72 Light" panose="020B0303030000000003" pitchFamily="34" charset="0"/>
            </a:endParaRPr>
          </a:p>
        </p:txBody>
      </p:sp>
      <p:sp>
        <p:nvSpPr>
          <p:cNvPr id="88" name="Espace réservé du texte 2">
            <a:extLst>
              <a:ext uri="{FF2B5EF4-FFF2-40B4-BE49-F238E27FC236}">
                <a16:creationId xmlns:a16="http://schemas.microsoft.com/office/drawing/2014/main" id="{1CB081E1-D69C-4E6B-9794-B1321E963DA4}"/>
              </a:ext>
            </a:extLst>
          </p:cNvPr>
          <p:cNvSpPr>
            <a:spLocks noGrp="1"/>
          </p:cNvSpPr>
          <p:nvPr>
            <p:custDataLst>
              <p:tags r:id="rId13"/>
            </p:custDataLst>
          </p:nvPr>
        </p:nvSpPr>
        <p:spPr bwMode="auto">
          <a:xfrm>
            <a:off x="3268663" y="5327650"/>
            <a:ext cx="11557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0A0C2B66-F268-448C-B9F6-75EE20BA51F2}" type="datetime'''''''''A''m''o''r''ti''''''''''''''''''ss''''e''''''me''''nt'">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Amortissement</a:t>
            </a:fld>
            <a:endParaRPr lang="en-GB" sz="1400" dirty="0">
              <a:solidFill>
                <a:srgbClr val="A6B727"/>
              </a:solidFill>
              <a:latin typeface="72 Light" panose="020B0303030000000003" pitchFamily="34" charset="0"/>
              <a:cs typeface="72 Light" panose="020B0303030000000003" pitchFamily="34" charset="0"/>
            </a:endParaRPr>
          </a:p>
        </p:txBody>
      </p:sp>
      <p:sp>
        <p:nvSpPr>
          <p:cNvPr id="89" name="Espace réservé du texte 2">
            <a:extLst>
              <a:ext uri="{FF2B5EF4-FFF2-40B4-BE49-F238E27FC236}">
                <a16:creationId xmlns:a16="http://schemas.microsoft.com/office/drawing/2014/main" id="{E854B32A-CDBD-41F4-8E8D-211962059D37}"/>
              </a:ext>
            </a:extLst>
          </p:cNvPr>
          <p:cNvSpPr>
            <a:spLocks noGrp="1"/>
          </p:cNvSpPr>
          <p:nvPr>
            <p:custDataLst>
              <p:tags r:id="rId14"/>
            </p:custDataLst>
          </p:nvPr>
        </p:nvSpPr>
        <p:spPr bwMode="gray">
          <a:xfrm>
            <a:off x="4645025" y="3829050"/>
            <a:ext cx="230188" cy="192088"/>
          </a:xfrm>
          <a:prstGeom prst="rect">
            <a:avLst/>
          </a:prstGeom>
          <a:noFill/>
          <a:ln>
            <a:noFill/>
          </a:ln>
          <a:extLst>
            <a:ext uri="{909E8E84-426E-40DD-AFC4-6F175D3DCCD1}">
              <a14:hiddenFill xmlns:a14="http://schemas.microsoft.com/office/drawing/2010/main">
                <a:solidFill>
                  <a:schemeClr val="accent5"/>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4CB3C37C-A83F-443C-982B-DD8101DDB751}" type="datetime'''''5''''''''''''''''''''''9'''''''''''''''''''''''''''''''">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59</a:t>
            </a:fld>
            <a:endParaRPr lang="en-GB" sz="1400" dirty="0">
              <a:solidFill>
                <a:srgbClr val="000000"/>
              </a:solidFill>
              <a:latin typeface="72 Light" panose="020B0303030000000003" pitchFamily="34" charset="0"/>
              <a:cs typeface="72 Light" panose="020B0303030000000003" pitchFamily="34" charset="0"/>
            </a:endParaRPr>
          </a:p>
        </p:txBody>
      </p:sp>
      <p:sp>
        <p:nvSpPr>
          <p:cNvPr id="90" name="Espace réservé du texte 2">
            <a:extLst>
              <a:ext uri="{FF2B5EF4-FFF2-40B4-BE49-F238E27FC236}">
                <a16:creationId xmlns:a16="http://schemas.microsoft.com/office/drawing/2014/main" id="{2854FAD7-6348-45EF-AB23-4C73C5A3E03E}"/>
              </a:ext>
            </a:extLst>
          </p:cNvPr>
          <p:cNvSpPr>
            <a:spLocks noGrp="1"/>
          </p:cNvSpPr>
          <p:nvPr>
            <p:custDataLst>
              <p:tags r:id="rId15"/>
            </p:custDataLst>
          </p:nvPr>
        </p:nvSpPr>
        <p:spPr bwMode="auto">
          <a:xfrm>
            <a:off x="4397375" y="5327650"/>
            <a:ext cx="852488"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CC36C21D-102F-4193-80EC-67A7B46744A3}" type="datetime'''''F''r''''''a''is ''fina''n''''''c''''''i''''''''er''''s'''">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Frais financiers</a:t>
            </a:fld>
            <a:endParaRPr lang="en-GB" sz="1400" dirty="0">
              <a:solidFill>
                <a:srgbClr val="A6B727"/>
              </a:solidFill>
              <a:latin typeface="72 Light" panose="020B0303030000000003" pitchFamily="34" charset="0"/>
              <a:cs typeface="72 Light" panose="020B0303030000000003" pitchFamily="34" charset="0"/>
            </a:endParaRPr>
          </a:p>
        </p:txBody>
      </p:sp>
      <p:sp>
        <p:nvSpPr>
          <p:cNvPr id="91" name="Espace réservé du texte 2">
            <a:extLst>
              <a:ext uri="{FF2B5EF4-FFF2-40B4-BE49-F238E27FC236}">
                <a16:creationId xmlns:a16="http://schemas.microsoft.com/office/drawing/2014/main" id="{AF245CEA-E6E5-47CE-9CC4-058AC8A76189}"/>
              </a:ext>
            </a:extLst>
          </p:cNvPr>
          <p:cNvSpPr>
            <a:spLocks noGrp="1"/>
          </p:cNvSpPr>
          <p:nvPr>
            <p:custDataLst>
              <p:tags r:id="rId16"/>
            </p:custDataLst>
          </p:nvPr>
        </p:nvSpPr>
        <p:spPr bwMode="gray">
          <a:xfrm>
            <a:off x="5514975" y="4551363"/>
            <a:ext cx="317500" cy="192088"/>
          </a:xfrm>
          <a:prstGeom prst="rect">
            <a:avLst/>
          </a:prstGeom>
          <a:noFill/>
          <a:ln>
            <a:noFill/>
          </a:ln>
          <a:extLst>
            <a:ext uri="{909E8E84-426E-40DD-AFC4-6F175D3DCCD1}">
              <a14:hiddenFill xmlns:a14="http://schemas.microsoft.com/office/drawing/2010/main">
                <a:solidFill>
                  <a:schemeClr val="accent5"/>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102F6FBE-E37C-42DC-8D99-967AE859DE49}" type="datetime'''''''''36''''''''''''''''''''''''''''''''''''''''''8'">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368</a:t>
            </a:fld>
            <a:endParaRPr lang="en-GB" sz="1400" dirty="0">
              <a:solidFill>
                <a:srgbClr val="000000"/>
              </a:solidFill>
              <a:latin typeface="72 Light" panose="020B0303030000000003" pitchFamily="34" charset="0"/>
              <a:cs typeface="72 Light" panose="020B0303030000000003" pitchFamily="34" charset="0"/>
            </a:endParaRPr>
          </a:p>
        </p:txBody>
      </p:sp>
      <p:sp>
        <p:nvSpPr>
          <p:cNvPr id="92" name="Espace réservé du texte 2">
            <a:extLst>
              <a:ext uri="{FF2B5EF4-FFF2-40B4-BE49-F238E27FC236}">
                <a16:creationId xmlns:a16="http://schemas.microsoft.com/office/drawing/2014/main" id="{58AB7325-50EC-40D9-B83E-04B8427CBE0F}"/>
              </a:ext>
            </a:extLst>
          </p:cNvPr>
          <p:cNvSpPr>
            <a:spLocks noGrp="1"/>
          </p:cNvSpPr>
          <p:nvPr>
            <p:custDataLst>
              <p:tags r:id="rId17"/>
            </p:custDataLst>
          </p:nvPr>
        </p:nvSpPr>
        <p:spPr bwMode="auto">
          <a:xfrm>
            <a:off x="5359400" y="5327650"/>
            <a:ext cx="744538" cy="7683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72B2076A-BD42-4764-BB36-B03593386791}" type="datetime'Rev''''e''nus'''' n''''''e''ts''&#10;a''van''t'''' ''''impôts'''">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Revenus nets
avant impôts</a:t>
            </a:fld>
            <a:endParaRPr lang="en-GB" sz="1400" dirty="0">
              <a:solidFill>
                <a:srgbClr val="A6B727"/>
              </a:solidFill>
              <a:latin typeface="72 Light" panose="020B0303030000000003" pitchFamily="34" charset="0"/>
              <a:cs typeface="72 Light" panose="020B0303030000000003" pitchFamily="34" charset="0"/>
            </a:endParaRPr>
          </a:p>
        </p:txBody>
      </p:sp>
      <p:sp>
        <p:nvSpPr>
          <p:cNvPr id="93" name="Espace réservé du texte 2">
            <a:extLst>
              <a:ext uri="{FF2B5EF4-FFF2-40B4-BE49-F238E27FC236}">
                <a16:creationId xmlns:a16="http://schemas.microsoft.com/office/drawing/2014/main" id="{D72DDAA1-3A39-45C0-B492-E28FA640A5D8}"/>
              </a:ext>
            </a:extLst>
          </p:cNvPr>
          <p:cNvSpPr>
            <a:spLocks noGrp="1"/>
          </p:cNvSpPr>
          <p:nvPr>
            <p:custDataLst>
              <p:tags r:id="rId18"/>
            </p:custDataLst>
          </p:nvPr>
        </p:nvSpPr>
        <p:spPr bwMode="gray">
          <a:xfrm>
            <a:off x="949325" y="2306638"/>
            <a:ext cx="3127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BF4B06D8-1B3E-4891-9FAC-52E209BFACB3}" type="datetime'''''8''''''''1''''''''''2'''''''''''''''''''''''''''''">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812</a:t>
            </a:fld>
            <a:endParaRPr lang="en-GB" sz="1400" dirty="0">
              <a:solidFill>
                <a:srgbClr val="A6B727"/>
              </a:solidFill>
              <a:latin typeface="72 Light" panose="020B0303030000000003" pitchFamily="34" charset="0"/>
              <a:cs typeface="72 Light" panose="020B0303030000000003" pitchFamily="34" charset="0"/>
            </a:endParaRPr>
          </a:p>
        </p:txBody>
      </p:sp>
      <p:sp>
        <p:nvSpPr>
          <p:cNvPr id="94" name="TextBox 30">
            <a:extLst>
              <a:ext uri="{FF2B5EF4-FFF2-40B4-BE49-F238E27FC236}">
                <a16:creationId xmlns:a16="http://schemas.microsoft.com/office/drawing/2014/main" id="{09AC71D6-C892-463A-A307-BE3D6F88B296}"/>
              </a:ext>
            </a:extLst>
          </p:cNvPr>
          <p:cNvSpPr txBox="1"/>
          <p:nvPr/>
        </p:nvSpPr>
        <p:spPr>
          <a:xfrm>
            <a:off x="752475" y="1649066"/>
            <a:ext cx="2676522" cy="461665"/>
          </a:xfrm>
          <a:prstGeom prst="rect">
            <a:avLst/>
          </a:prstGeom>
          <a:noFill/>
        </p:spPr>
        <p:txBody>
          <a:bodyPr wrap="square" rtlCol="0">
            <a:spAutoFit/>
          </a:bodyPr>
          <a:lstStyle/>
          <a:p>
            <a:pPr defTabSz="457200"/>
            <a:r>
              <a:rPr lang="fr-BE" sz="1200" dirty="0">
                <a:solidFill>
                  <a:srgbClr val="FFFFFF">
                    <a:lumMod val="75000"/>
                  </a:srgbClr>
                </a:solidFill>
                <a:latin typeface="72 Light" panose="020B0303030000000003" pitchFamily="34" charset="0"/>
                <a:cs typeface="72 Light" panose="020B0303030000000003" pitchFamily="34" charset="0"/>
              </a:rPr>
              <a:t>Résumé du bilan (provisoire*) 2020</a:t>
            </a:r>
          </a:p>
          <a:p>
            <a:pPr defTabSz="457200"/>
            <a:r>
              <a:rPr lang="fr-BE" sz="1200" dirty="0">
                <a:solidFill>
                  <a:srgbClr val="FFFFFF">
                    <a:lumMod val="75000"/>
                  </a:srgbClr>
                </a:solidFill>
                <a:latin typeface="72 Light" panose="020B0303030000000003" pitchFamily="34" charset="0"/>
                <a:cs typeface="72 Light" panose="020B0303030000000003" pitchFamily="34" charset="0"/>
              </a:rPr>
              <a:t>[k€]</a:t>
            </a:r>
          </a:p>
        </p:txBody>
      </p:sp>
      <p:graphicFrame>
        <p:nvGraphicFramePr>
          <p:cNvPr id="95" name="Chart 70">
            <a:extLst>
              <a:ext uri="{FF2B5EF4-FFF2-40B4-BE49-F238E27FC236}">
                <a16:creationId xmlns:a16="http://schemas.microsoft.com/office/drawing/2014/main" id="{F52BFDAE-B899-4944-AF64-F7B27EC49541}"/>
              </a:ext>
            </a:extLst>
          </p:cNvPr>
          <p:cNvGraphicFramePr/>
          <p:nvPr>
            <p:custDataLst>
              <p:tags r:id="rId19"/>
            </p:custDataLst>
            <p:extLst>
              <p:ext uri="{D42A27DB-BD31-4B8C-83A1-F6EECF244321}">
                <p14:modId xmlns:p14="http://schemas.microsoft.com/office/powerpoint/2010/main" val="420231820"/>
              </p:ext>
            </p:extLst>
          </p:nvPr>
        </p:nvGraphicFramePr>
        <p:xfrm>
          <a:off x="6643688" y="2354263"/>
          <a:ext cx="3414712" cy="3398837"/>
        </p:xfrm>
        <a:graphic>
          <a:graphicData uri="http://schemas.openxmlformats.org/drawingml/2006/chart">
            <c:chart xmlns:c="http://schemas.openxmlformats.org/drawingml/2006/chart" xmlns:r="http://schemas.openxmlformats.org/officeDocument/2006/relationships" r:id="rId57"/>
          </a:graphicData>
        </a:graphic>
      </p:graphicFrame>
      <p:cxnSp>
        <p:nvCxnSpPr>
          <p:cNvPr id="96" name="Straight Connector 121">
            <a:extLst>
              <a:ext uri="{FF2B5EF4-FFF2-40B4-BE49-F238E27FC236}">
                <a16:creationId xmlns:a16="http://schemas.microsoft.com/office/drawing/2014/main" id="{AD3198CD-E653-4F45-A648-F11A4288FCE2}"/>
              </a:ext>
            </a:extLst>
          </p:cNvPr>
          <p:cNvCxnSpPr/>
          <p:nvPr>
            <p:custDataLst>
              <p:tags r:id="rId20"/>
            </p:custDataLst>
          </p:nvPr>
        </p:nvCxnSpPr>
        <p:spPr bwMode="auto">
          <a:xfrm flipV="1">
            <a:off x="8350250" y="2028825"/>
            <a:ext cx="0" cy="268288"/>
          </a:xfrm>
          <a:prstGeom prst="line">
            <a:avLst/>
          </a:prstGeom>
          <a:noFill/>
          <a:ln w="12700" cap="flat" cmpd="sng" algn="ctr">
            <a:solidFill>
              <a:srgbClr val="000000"/>
            </a:solidFill>
            <a:prstDash val="solid"/>
            <a:round/>
            <a:headEnd type="none" w="med" len="med"/>
            <a:tailEnd type="none" w="med" len="med"/>
          </a:ln>
          <a:effectLst/>
        </p:spPr>
      </p:cxnSp>
      <p:cxnSp>
        <p:nvCxnSpPr>
          <p:cNvPr id="97" name="Straight Connector 122">
            <a:extLst>
              <a:ext uri="{FF2B5EF4-FFF2-40B4-BE49-F238E27FC236}">
                <a16:creationId xmlns:a16="http://schemas.microsoft.com/office/drawing/2014/main" id="{2224B2D8-855E-40CF-93E2-0B394D5EBDA8}"/>
              </a:ext>
            </a:extLst>
          </p:cNvPr>
          <p:cNvCxnSpPr/>
          <p:nvPr>
            <p:custDataLst>
              <p:tags r:id="rId21"/>
            </p:custDataLst>
          </p:nvPr>
        </p:nvCxnSpPr>
        <p:spPr bwMode="auto">
          <a:xfrm>
            <a:off x="8350250" y="2028825"/>
            <a:ext cx="1082675" cy="0"/>
          </a:xfrm>
          <a:prstGeom prst="line">
            <a:avLst/>
          </a:prstGeom>
          <a:noFill/>
          <a:ln w="12700" cap="flat" cmpd="sng" algn="ctr">
            <a:solidFill>
              <a:srgbClr val="000000"/>
            </a:solidFill>
            <a:prstDash val="solid"/>
            <a:round/>
            <a:headEnd type="none" w="med" len="med"/>
            <a:tailEnd type="none" w="med" len="med"/>
          </a:ln>
          <a:effectLst/>
        </p:spPr>
      </p:cxnSp>
      <p:cxnSp>
        <p:nvCxnSpPr>
          <p:cNvPr id="98" name="Straight Connector 123">
            <a:extLst>
              <a:ext uri="{FF2B5EF4-FFF2-40B4-BE49-F238E27FC236}">
                <a16:creationId xmlns:a16="http://schemas.microsoft.com/office/drawing/2014/main" id="{8DC87521-09E6-4435-93D9-5BDC0CEBA109}"/>
              </a:ext>
            </a:extLst>
          </p:cNvPr>
          <p:cNvCxnSpPr/>
          <p:nvPr>
            <p:custDataLst>
              <p:tags r:id="rId22"/>
            </p:custDataLst>
          </p:nvPr>
        </p:nvCxnSpPr>
        <p:spPr bwMode="auto">
          <a:xfrm>
            <a:off x="9432925" y="2028825"/>
            <a:ext cx="0" cy="152400"/>
          </a:xfrm>
          <a:prstGeom prst="line">
            <a:avLst/>
          </a:prstGeom>
          <a:noFill/>
          <a:ln w="12700" cap="flat" cmpd="sng" algn="ctr">
            <a:solidFill>
              <a:srgbClr val="000000"/>
            </a:solidFill>
            <a:prstDash val="solid"/>
            <a:round/>
            <a:headEnd type="none" w="med" len="med"/>
            <a:tailEnd type="triangle" w="med" len="med"/>
          </a:ln>
          <a:effectLst/>
        </p:spPr>
      </p:cxnSp>
      <p:sp>
        <p:nvSpPr>
          <p:cNvPr id="99" name="Espace réservé du texte 2">
            <a:extLst>
              <a:ext uri="{FF2B5EF4-FFF2-40B4-BE49-F238E27FC236}">
                <a16:creationId xmlns:a16="http://schemas.microsoft.com/office/drawing/2014/main" id="{BE7740C9-9F58-4F9C-8226-6711C243B78D}"/>
              </a:ext>
            </a:extLst>
          </p:cNvPr>
          <p:cNvSpPr>
            <a:spLocks noGrp="1"/>
          </p:cNvSpPr>
          <p:nvPr>
            <p:custDataLst>
              <p:tags r:id="rId23"/>
            </p:custDataLst>
          </p:nvPr>
        </p:nvSpPr>
        <p:spPr bwMode="gray">
          <a:xfrm>
            <a:off x="8167688" y="4545013"/>
            <a:ext cx="365125" cy="192088"/>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EF18FB0A-D8EF-43D9-9F19-2C8DB84A493C}" type="datetime'''''''''''-''''''''''''''1''''''''''''''''''''6''5'''">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-165</a:t>
            </a:fld>
            <a:endParaRPr lang="en-GB" sz="1400" dirty="0">
              <a:solidFill>
                <a:srgbClr val="000000"/>
              </a:solidFill>
              <a:latin typeface="72 Light" panose="020B0303030000000003" pitchFamily="34" charset="0"/>
              <a:cs typeface="72 Light" panose="020B0303030000000003" pitchFamily="34" charset="0"/>
            </a:endParaRPr>
          </a:p>
        </p:txBody>
      </p:sp>
      <p:sp>
        <p:nvSpPr>
          <p:cNvPr id="100" name="Espace réservé du texte 2">
            <a:extLst>
              <a:ext uri="{FF2B5EF4-FFF2-40B4-BE49-F238E27FC236}">
                <a16:creationId xmlns:a16="http://schemas.microsoft.com/office/drawing/2014/main" id="{129F701D-718F-43D7-8367-C553D796F14B}"/>
              </a:ext>
            </a:extLst>
          </p:cNvPr>
          <p:cNvSpPr>
            <a:spLocks noGrp="1"/>
          </p:cNvSpPr>
          <p:nvPr>
            <p:custDataLst>
              <p:tags r:id="rId24"/>
            </p:custDataLst>
          </p:nvPr>
        </p:nvSpPr>
        <p:spPr bwMode="gray">
          <a:xfrm>
            <a:off x="7102475" y="4003675"/>
            <a:ext cx="327025" cy="192088"/>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F67A4FA5-E8F6-4889-BBA1-C7D3326B648B}" type="datetime'2''''''''9''''''''''''''''''''''''''''0'''''''''''''''''''">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290</a:t>
            </a:fld>
            <a:endParaRPr lang="en-GB" sz="1400" dirty="0">
              <a:solidFill>
                <a:srgbClr val="000000"/>
              </a:solidFill>
              <a:latin typeface="72 Light" panose="020B0303030000000003" pitchFamily="34" charset="0"/>
              <a:cs typeface="72 Light" panose="020B0303030000000003" pitchFamily="34" charset="0"/>
            </a:endParaRPr>
          </a:p>
        </p:txBody>
      </p:sp>
      <p:sp>
        <p:nvSpPr>
          <p:cNvPr id="101" name="Espace réservé du texte 2">
            <a:extLst>
              <a:ext uri="{FF2B5EF4-FFF2-40B4-BE49-F238E27FC236}">
                <a16:creationId xmlns:a16="http://schemas.microsoft.com/office/drawing/2014/main" id="{96C5B5BF-DA7E-443B-B026-EDC454ED6D8C}"/>
              </a:ext>
            </a:extLst>
          </p:cNvPr>
          <p:cNvSpPr>
            <a:spLocks noGrp="1"/>
          </p:cNvSpPr>
          <p:nvPr>
            <p:custDataLst>
              <p:tags r:id="rId25"/>
            </p:custDataLst>
          </p:nvPr>
        </p:nvSpPr>
        <p:spPr bwMode="auto">
          <a:xfrm>
            <a:off x="9250363" y="5729288"/>
            <a:ext cx="3667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77BB20C1-847D-4FCD-A1CE-35BEA92272F0}" type="datetime'''''2''''''''''''''''''''''''''''''0''2''0'''''''">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2020</a:t>
            </a:fld>
            <a:endParaRPr lang="en-GB" sz="1400" dirty="0">
              <a:solidFill>
                <a:srgbClr val="A6B727"/>
              </a:solidFill>
              <a:latin typeface="72 Light" panose="020B0303030000000003" pitchFamily="34" charset="0"/>
              <a:cs typeface="72 Light" panose="020B0303030000000003" pitchFamily="34" charset="0"/>
            </a:endParaRPr>
          </a:p>
        </p:txBody>
      </p:sp>
      <p:sp>
        <p:nvSpPr>
          <p:cNvPr id="102" name="Espace réservé du texte 2">
            <a:extLst>
              <a:ext uri="{FF2B5EF4-FFF2-40B4-BE49-F238E27FC236}">
                <a16:creationId xmlns:a16="http://schemas.microsoft.com/office/drawing/2014/main" id="{C7E831AF-5E8F-4A05-B5CC-23F3431FBAAC}"/>
              </a:ext>
            </a:extLst>
          </p:cNvPr>
          <p:cNvSpPr>
            <a:spLocks noGrp="1"/>
          </p:cNvSpPr>
          <p:nvPr>
            <p:custDataLst>
              <p:tags r:id="rId26"/>
            </p:custDataLst>
          </p:nvPr>
        </p:nvSpPr>
        <p:spPr bwMode="gray">
          <a:xfrm>
            <a:off x="7124700" y="4421188"/>
            <a:ext cx="282575" cy="192088"/>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D616558F-BC3B-4907-AC71-A3750DD5F024}" type="datetime'''-''''6''''''''''''''''''1'''''''''''">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-61</a:t>
            </a:fld>
            <a:endParaRPr lang="en-GB" sz="1400" dirty="0">
              <a:solidFill>
                <a:srgbClr val="000000"/>
              </a:solidFill>
              <a:latin typeface="72 Light" panose="020B0303030000000003" pitchFamily="34" charset="0"/>
              <a:cs typeface="72 Light" panose="020B0303030000000003" pitchFamily="34" charset="0"/>
            </a:endParaRPr>
          </a:p>
        </p:txBody>
      </p:sp>
      <p:sp>
        <p:nvSpPr>
          <p:cNvPr id="103" name="Espace réservé du texte 2">
            <a:extLst>
              <a:ext uri="{FF2B5EF4-FFF2-40B4-BE49-F238E27FC236}">
                <a16:creationId xmlns:a16="http://schemas.microsoft.com/office/drawing/2014/main" id="{1A65680F-6CDC-43B5-9459-9D71EFB895FA}"/>
              </a:ext>
            </a:extLst>
          </p:cNvPr>
          <p:cNvSpPr>
            <a:spLocks noGrp="1"/>
          </p:cNvSpPr>
          <p:nvPr>
            <p:custDataLst>
              <p:tags r:id="rId27"/>
            </p:custDataLst>
          </p:nvPr>
        </p:nvSpPr>
        <p:spPr bwMode="gray">
          <a:xfrm>
            <a:off x="7080250" y="4662488"/>
            <a:ext cx="3714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A805C329-5AEF-4AA4-A398-C95789DD7E32}" type="datetime'''''''''''''-''''''''''''''1''4''''''''''''2'''''''">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-142</a:t>
            </a:fld>
            <a:endParaRPr lang="en-GB" sz="1400" dirty="0">
              <a:solidFill>
                <a:srgbClr val="000000"/>
              </a:solidFill>
              <a:latin typeface="72 Light" panose="020B0303030000000003" pitchFamily="34" charset="0"/>
              <a:cs typeface="72 Light" panose="020B0303030000000003" pitchFamily="34" charset="0"/>
            </a:endParaRPr>
          </a:p>
        </p:txBody>
      </p:sp>
      <p:sp>
        <p:nvSpPr>
          <p:cNvPr id="104" name="Espace réservé du texte 2">
            <a:extLst>
              <a:ext uri="{FF2B5EF4-FFF2-40B4-BE49-F238E27FC236}">
                <a16:creationId xmlns:a16="http://schemas.microsoft.com/office/drawing/2014/main" id="{C82FD818-E9D4-4077-BD0B-6046B0E56A40}"/>
              </a:ext>
            </a:extLst>
          </p:cNvPr>
          <p:cNvSpPr>
            <a:spLocks noGrp="1"/>
          </p:cNvSpPr>
          <p:nvPr>
            <p:custDataLst>
              <p:tags r:id="rId28"/>
            </p:custDataLst>
          </p:nvPr>
        </p:nvSpPr>
        <p:spPr bwMode="gray">
          <a:xfrm>
            <a:off x="8199438" y="3363913"/>
            <a:ext cx="301625" cy="192088"/>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048E2C22-5486-4760-B27B-61F0261CEB00}" type="datetime'7''''''''''''''''''''''''6''''''''3'''''''''''">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763</a:t>
            </a:fld>
            <a:endParaRPr lang="en-GB" sz="1400" dirty="0">
              <a:solidFill>
                <a:srgbClr val="000000"/>
              </a:solidFill>
              <a:latin typeface="72 Light" panose="020B0303030000000003" pitchFamily="34" charset="0"/>
              <a:cs typeface="72 Light" panose="020B0303030000000003" pitchFamily="34" charset="0"/>
            </a:endParaRPr>
          </a:p>
        </p:txBody>
      </p:sp>
      <p:sp>
        <p:nvSpPr>
          <p:cNvPr id="105" name="Espace réservé du texte 2">
            <a:extLst>
              <a:ext uri="{FF2B5EF4-FFF2-40B4-BE49-F238E27FC236}">
                <a16:creationId xmlns:a16="http://schemas.microsoft.com/office/drawing/2014/main" id="{83636BBB-8960-47C0-AABF-2914E420D511}"/>
              </a:ext>
            </a:extLst>
          </p:cNvPr>
          <p:cNvSpPr>
            <a:spLocks noGrp="1"/>
          </p:cNvSpPr>
          <p:nvPr>
            <p:custDataLst>
              <p:tags r:id="rId29"/>
            </p:custDataLst>
          </p:nvPr>
        </p:nvSpPr>
        <p:spPr bwMode="auto">
          <a:xfrm>
            <a:off x="7083425" y="5729288"/>
            <a:ext cx="365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F916A451-AF19-4C7F-B644-FB7492945870}" type="datetime'''2''0''''''''''''''''''''''''''''''1''''9'''''''''''">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2019</a:t>
            </a:fld>
            <a:endParaRPr lang="en-GB" sz="1400" dirty="0">
              <a:solidFill>
                <a:srgbClr val="A6B727"/>
              </a:solidFill>
              <a:latin typeface="72 Light" panose="020B0303030000000003" pitchFamily="34" charset="0"/>
              <a:cs typeface="72 Light" panose="020B0303030000000003" pitchFamily="34" charset="0"/>
            </a:endParaRPr>
          </a:p>
        </p:txBody>
      </p:sp>
      <p:sp>
        <p:nvSpPr>
          <p:cNvPr id="106" name="Espace réservé du texte 2">
            <a:extLst>
              <a:ext uri="{FF2B5EF4-FFF2-40B4-BE49-F238E27FC236}">
                <a16:creationId xmlns:a16="http://schemas.microsoft.com/office/drawing/2014/main" id="{2320FD5E-48FA-46B4-8FF9-F71456A203C6}"/>
              </a:ext>
            </a:extLst>
          </p:cNvPr>
          <p:cNvSpPr>
            <a:spLocks noGrp="1"/>
          </p:cNvSpPr>
          <p:nvPr>
            <p:custDataLst>
              <p:tags r:id="rId30"/>
            </p:custDataLst>
          </p:nvPr>
        </p:nvSpPr>
        <p:spPr bwMode="gray">
          <a:xfrm>
            <a:off x="7124700" y="4881563"/>
            <a:ext cx="282575" cy="192088"/>
          </a:xfrm>
          <a:prstGeom prst="rect">
            <a:avLst/>
          </a:prstGeom>
          <a:solidFill>
            <a:srgbClr val="D7D447"/>
          </a:solidFill>
          <a:ln>
            <a:noFill/>
          </a:ln>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ACACDC8D-DCCD-4A06-AD8F-01C95030C4E8}" type="datetime'''-''''''''''''''''''''''''43'''''''''''''''''''''''''">
              <a:rPr kumimoji="0" lang="en-GB" altLang="en-US" sz="1400" b="0"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-43</a:t>
            </a:fld>
            <a:endParaRPr kumimoji="0" lang="en-GB" sz="1400" b="0"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107" name="Espace réservé du texte 2">
            <a:extLst>
              <a:ext uri="{FF2B5EF4-FFF2-40B4-BE49-F238E27FC236}">
                <a16:creationId xmlns:a16="http://schemas.microsoft.com/office/drawing/2014/main" id="{D208402D-CB65-41C2-9397-3830DFEA764C}"/>
              </a:ext>
            </a:extLst>
          </p:cNvPr>
          <p:cNvSpPr>
            <a:spLocks noGrp="1"/>
          </p:cNvSpPr>
          <p:nvPr>
            <p:custDataLst>
              <p:tags r:id="rId31"/>
            </p:custDataLst>
          </p:nvPr>
        </p:nvSpPr>
        <p:spPr bwMode="gray">
          <a:xfrm>
            <a:off x="8243888" y="4308475"/>
            <a:ext cx="212725" cy="192088"/>
          </a:xfrm>
          <a:prstGeom prst="rect">
            <a:avLst/>
          </a:prstGeom>
          <a:solidFill>
            <a:srgbClr val="DF5327"/>
          </a:solidFill>
          <a:ln>
            <a:noFill/>
          </a:ln>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01359FFE-C012-47A1-AADE-B307E926DD48}" type="datetime'''''''''''''''3''3'''''''''''''''''''''''''''''''''''''''''''">
              <a:rPr kumimoji="0" lang="en-GB" altLang="en-US" sz="1400" b="0"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33</a:t>
            </a:fld>
            <a:endParaRPr kumimoji="0" lang="en-GB" sz="1400" b="0"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108" name="Espace réservé du texte 2">
            <a:extLst>
              <a:ext uri="{FF2B5EF4-FFF2-40B4-BE49-F238E27FC236}">
                <a16:creationId xmlns:a16="http://schemas.microsoft.com/office/drawing/2014/main" id="{D2306163-7DE8-4163-B10B-41511010FE35}"/>
              </a:ext>
            </a:extLst>
          </p:cNvPr>
          <p:cNvSpPr>
            <a:spLocks noGrp="1"/>
          </p:cNvSpPr>
          <p:nvPr>
            <p:custDataLst>
              <p:tags r:id="rId32"/>
            </p:custDataLst>
          </p:nvPr>
        </p:nvSpPr>
        <p:spPr bwMode="gray">
          <a:xfrm>
            <a:off x="8158163" y="5073650"/>
            <a:ext cx="384175" cy="192088"/>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018BDB53-A39A-4708-8025-70CB5F1DACAD}" type="datetime'''''''-''''''''''2''''''8''''0'''">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-280</a:t>
            </a:fld>
            <a:endParaRPr lang="en-GB" sz="1400" dirty="0">
              <a:solidFill>
                <a:srgbClr val="000000"/>
              </a:solidFill>
              <a:latin typeface="72 Light" panose="020B0303030000000003" pitchFamily="34" charset="0"/>
              <a:cs typeface="72 Light" panose="020B0303030000000003" pitchFamily="34" charset="0"/>
            </a:endParaRPr>
          </a:p>
        </p:txBody>
      </p:sp>
      <p:sp>
        <p:nvSpPr>
          <p:cNvPr id="109" name="Espace réservé du texte 2">
            <a:extLst>
              <a:ext uri="{FF2B5EF4-FFF2-40B4-BE49-F238E27FC236}">
                <a16:creationId xmlns:a16="http://schemas.microsoft.com/office/drawing/2014/main" id="{9BFA3F6C-5E74-4263-AD4C-4CA59AA2E761}"/>
              </a:ext>
            </a:extLst>
          </p:cNvPr>
          <p:cNvSpPr>
            <a:spLocks noGrp="1"/>
          </p:cNvSpPr>
          <p:nvPr>
            <p:custDataLst>
              <p:tags r:id="rId33"/>
            </p:custDataLst>
          </p:nvPr>
        </p:nvSpPr>
        <p:spPr bwMode="gray">
          <a:xfrm>
            <a:off x="8218488" y="5491163"/>
            <a:ext cx="265113" cy="192088"/>
          </a:xfrm>
          <a:prstGeom prst="rect">
            <a:avLst/>
          </a:prstGeom>
          <a:noFill/>
          <a:ln>
            <a:noFill/>
          </a:ln>
          <a:extLst>
            <a:ext uri="{909E8E84-426E-40DD-AFC4-6F175D3DCCD1}">
              <a14:hiddenFill xmlns:a14="http://schemas.microsoft.com/office/drawing/2010/main">
                <a:solidFill>
                  <a:schemeClr val="accent5"/>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0A734268-C96C-421D-9336-9F1FDCE934F3}" type="datetime'''''''''''''''''''''''''''''''''''-''''7''1'''''''''''''''''''">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-71</a:t>
            </a:fld>
            <a:endParaRPr lang="en-GB" sz="1400" dirty="0">
              <a:solidFill>
                <a:srgbClr val="000000"/>
              </a:solidFill>
              <a:latin typeface="72 Light" panose="020B0303030000000003" pitchFamily="34" charset="0"/>
              <a:cs typeface="72 Light" panose="020B0303030000000003" pitchFamily="34" charset="0"/>
            </a:endParaRPr>
          </a:p>
        </p:txBody>
      </p:sp>
      <p:sp>
        <p:nvSpPr>
          <p:cNvPr id="110" name="Espace réservé du texte 2">
            <a:extLst>
              <a:ext uri="{FF2B5EF4-FFF2-40B4-BE49-F238E27FC236}">
                <a16:creationId xmlns:a16="http://schemas.microsoft.com/office/drawing/2014/main" id="{BA1FA5CB-6402-4439-9A5F-0EE4A416E83A}"/>
              </a:ext>
            </a:extLst>
          </p:cNvPr>
          <p:cNvSpPr>
            <a:spLocks noGrp="1"/>
          </p:cNvSpPr>
          <p:nvPr>
            <p:custDataLst>
              <p:tags r:id="rId34"/>
            </p:custDataLst>
          </p:nvPr>
        </p:nvSpPr>
        <p:spPr bwMode="auto">
          <a:xfrm>
            <a:off x="7988300" y="5729288"/>
            <a:ext cx="725488" cy="3841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7007FADA-700F-4E60-B36C-4EC3735F0B04}" type="datetime'''2''0''''20'''' ''''''Pl''a''''''n ''f''''in''a''''''nc''ier'">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2020 Plan financier</a:t>
            </a:fld>
            <a:endParaRPr lang="en-GB" sz="1400" dirty="0">
              <a:solidFill>
                <a:srgbClr val="A6B727"/>
              </a:solidFill>
              <a:latin typeface="72 Light" panose="020B0303030000000003" pitchFamily="34" charset="0"/>
              <a:cs typeface="72 Light" panose="020B0303030000000003" pitchFamily="34" charset="0"/>
            </a:endParaRPr>
          </a:p>
        </p:txBody>
      </p:sp>
      <p:sp>
        <p:nvSpPr>
          <p:cNvPr id="111" name="Espace réservé du texte 2">
            <a:extLst>
              <a:ext uri="{FF2B5EF4-FFF2-40B4-BE49-F238E27FC236}">
                <a16:creationId xmlns:a16="http://schemas.microsoft.com/office/drawing/2014/main" id="{6C12BF31-4338-4CFE-99E8-8B2CFAD8D6F6}"/>
              </a:ext>
            </a:extLst>
          </p:cNvPr>
          <p:cNvSpPr>
            <a:spLocks noGrp="1"/>
          </p:cNvSpPr>
          <p:nvPr>
            <p:custDataLst>
              <p:tags r:id="rId35"/>
            </p:custDataLst>
          </p:nvPr>
        </p:nvSpPr>
        <p:spPr bwMode="gray">
          <a:xfrm>
            <a:off x="9277350" y="3305175"/>
            <a:ext cx="312738" cy="192088"/>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E2FFE125-9065-4E93-8E3E-80B47319D4C2}" type="datetime'''''''''''''''''''''''''''''''''8''''''''12'''''''''''''''''">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812</a:t>
            </a:fld>
            <a:endParaRPr lang="en-GB" sz="1400" dirty="0">
              <a:solidFill>
                <a:srgbClr val="000000"/>
              </a:solidFill>
              <a:latin typeface="72 Light" panose="020B0303030000000003" pitchFamily="34" charset="0"/>
              <a:cs typeface="72 Light" panose="020B0303030000000003" pitchFamily="34" charset="0"/>
            </a:endParaRPr>
          </a:p>
        </p:txBody>
      </p:sp>
      <p:sp>
        <p:nvSpPr>
          <p:cNvPr id="112" name="Espace réservé du texte 2">
            <a:extLst>
              <a:ext uri="{FF2B5EF4-FFF2-40B4-BE49-F238E27FC236}">
                <a16:creationId xmlns:a16="http://schemas.microsoft.com/office/drawing/2014/main" id="{4E94E85F-D357-46E1-9247-686BA8F99B12}"/>
              </a:ext>
            </a:extLst>
          </p:cNvPr>
          <p:cNvSpPr>
            <a:spLocks noGrp="1"/>
          </p:cNvSpPr>
          <p:nvPr>
            <p:custDataLst>
              <p:tags r:id="rId36"/>
            </p:custDataLst>
          </p:nvPr>
        </p:nvSpPr>
        <p:spPr bwMode="gray">
          <a:xfrm>
            <a:off x="9326563" y="4308475"/>
            <a:ext cx="212725" cy="192088"/>
          </a:xfrm>
          <a:prstGeom prst="rect">
            <a:avLst/>
          </a:prstGeom>
          <a:solidFill>
            <a:srgbClr val="DF5327"/>
          </a:solidFill>
          <a:ln>
            <a:noFill/>
          </a:ln>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583E1DEC-ABCC-4FB9-868F-89D40EF31908}" type="datetime'''''''''3''''''''''3'''''''''''''''''">
              <a:rPr kumimoji="0" lang="en-GB" altLang="en-US" sz="1400" b="0"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33</a:t>
            </a:fld>
            <a:endParaRPr kumimoji="0" lang="en-GB" sz="1400" b="0"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113" name="Espace réservé du texte 2">
            <a:extLst>
              <a:ext uri="{FF2B5EF4-FFF2-40B4-BE49-F238E27FC236}">
                <a16:creationId xmlns:a16="http://schemas.microsoft.com/office/drawing/2014/main" id="{98981BB2-74CF-4941-B72D-80E5098C06B7}"/>
              </a:ext>
            </a:extLst>
          </p:cNvPr>
          <p:cNvSpPr>
            <a:spLocks noGrp="1"/>
          </p:cNvSpPr>
          <p:nvPr>
            <p:custDataLst>
              <p:tags r:id="rId37"/>
            </p:custDataLst>
          </p:nvPr>
        </p:nvSpPr>
        <p:spPr bwMode="gray">
          <a:xfrm>
            <a:off x="9255125" y="4511675"/>
            <a:ext cx="357188" cy="192088"/>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3BF4709C-8359-4A48-9D13-EDCE51BDF35E}" type="datetime'''-''''''''1''''''''3''''''''''''''''''''8'''">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-138</a:t>
            </a:fld>
            <a:endParaRPr lang="en-GB" sz="1400" dirty="0">
              <a:solidFill>
                <a:srgbClr val="000000"/>
              </a:solidFill>
              <a:latin typeface="72 Light" panose="020B0303030000000003" pitchFamily="34" charset="0"/>
              <a:cs typeface="72 Light" panose="020B0303030000000003" pitchFamily="34" charset="0"/>
            </a:endParaRPr>
          </a:p>
        </p:txBody>
      </p:sp>
      <p:sp>
        <p:nvSpPr>
          <p:cNvPr id="114" name="Espace réservé du texte 2">
            <a:extLst>
              <a:ext uri="{FF2B5EF4-FFF2-40B4-BE49-F238E27FC236}">
                <a16:creationId xmlns:a16="http://schemas.microsoft.com/office/drawing/2014/main" id="{907840B3-5DB7-42AD-8E3A-418FBA734892}"/>
              </a:ext>
            </a:extLst>
          </p:cNvPr>
          <p:cNvSpPr>
            <a:spLocks noGrp="1"/>
          </p:cNvSpPr>
          <p:nvPr>
            <p:custDataLst>
              <p:tags r:id="rId38"/>
            </p:custDataLst>
          </p:nvPr>
        </p:nvSpPr>
        <p:spPr bwMode="gray">
          <a:xfrm>
            <a:off x="8188324" y="2335213"/>
            <a:ext cx="3254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1A6FA78A-1816-4BD4-9656-EC335EF2EC11}" type="datetime'''''''''''2''8''''''''''''''''''''''0'''''''''''''">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280</a:t>
            </a:fld>
            <a:endParaRPr lang="en-GB" sz="1400" dirty="0">
              <a:solidFill>
                <a:srgbClr val="A6B727"/>
              </a:solidFill>
              <a:latin typeface="72 Light" panose="020B0303030000000003" pitchFamily="34" charset="0"/>
              <a:cs typeface="72 Light" panose="020B0303030000000003" pitchFamily="34" charset="0"/>
            </a:endParaRPr>
          </a:p>
        </p:txBody>
      </p:sp>
      <p:sp>
        <p:nvSpPr>
          <p:cNvPr id="115" name="Espace réservé du texte 2">
            <a:extLst>
              <a:ext uri="{FF2B5EF4-FFF2-40B4-BE49-F238E27FC236}">
                <a16:creationId xmlns:a16="http://schemas.microsoft.com/office/drawing/2014/main" id="{6528D6BB-E483-4812-B873-1E06E8950B9D}"/>
              </a:ext>
            </a:extLst>
          </p:cNvPr>
          <p:cNvSpPr>
            <a:spLocks noGrp="1"/>
          </p:cNvSpPr>
          <p:nvPr>
            <p:custDataLst>
              <p:tags r:id="rId39"/>
            </p:custDataLst>
          </p:nvPr>
        </p:nvSpPr>
        <p:spPr bwMode="gray">
          <a:xfrm>
            <a:off x="9288463" y="5411788"/>
            <a:ext cx="288925" cy="192088"/>
          </a:xfrm>
          <a:prstGeom prst="rect">
            <a:avLst/>
          </a:prstGeom>
          <a:solidFill>
            <a:srgbClr val="D7D447"/>
          </a:solidFill>
          <a:ln>
            <a:noFill/>
          </a:ln>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120F2B12-1A89-476C-B3EB-BB75D8145C86}" type="datetime'''''''''''''-''''''''''5''''''''''''''''''''''''''''''9'''''''">
              <a:rPr kumimoji="0" lang="en-GB" altLang="en-US" sz="1400" b="0"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-59</a:t>
            </a:fld>
            <a:endParaRPr kumimoji="0" lang="en-GB" sz="1400" b="0"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116" name="Espace réservé du texte 2">
            <a:extLst>
              <a:ext uri="{FF2B5EF4-FFF2-40B4-BE49-F238E27FC236}">
                <a16:creationId xmlns:a16="http://schemas.microsoft.com/office/drawing/2014/main" id="{26778FC3-F3A1-4A26-ABC6-37B43B6C2260}"/>
              </a:ext>
            </a:extLst>
          </p:cNvPr>
          <p:cNvSpPr>
            <a:spLocks noGrp="1"/>
          </p:cNvSpPr>
          <p:nvPr>
            <p:custDataLst>
              <p:tags r:id="rId40"/>
            </p:custDataLst>
          </p:nvPr>
        </p:nvSpPr>
        <p:spPr bwMode="gray">
          <a:xfrm>
            <a:off x="9240838" y="5008563"/>
            <a:ext cx="384175" cy="192088"/>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92D6EE1C-7149-425A-8B97-B834C1E80BFE}" type="datetime'''''''''''-''''''''''''''''2''''''''''''''''8''''0'''''''">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-280</a:t>
            </a:fld>
            <a:endParaRPr lang="en-GB" sz="1400" dirty="0">
              <a:solidFill>
                <a:srgbClr val="000000"/>
              </a:solidFill>
              <a:latin typeface="72 Light" panose="020B0303030000000003" pitchFamily="34" charset="0"/>
              <a:cs typeface="72 Light" panose="020B0303030000000003" pitchFamily="34" charset="0"/>
            </a:endParaRPr>
          </a:p>
        </p:txBody>
      </p:sp>
      <p:sp>
        <p:nvSpPr>
          <p:cNvPr id="117" name="Espace réservé du texte 2">
            <a:extLst>
              <a:ext uri="{FF2B5EF4-FFF2-40B4-BE49-F238E27FC236}">
                <a16:creationId xmlns:a16="http://schemas.microsoft.com/office/drawing/2014/main" id="{82E6B7EB-DC63-4AEE-AACB-6630F4134266}"/>
              </a:ext>
            </a:extLst>
          </p:cNvPr>
          <p:cNvSpPr>
            <a:spLocks noGrp="1"/>
          </p:cNvSpPr>
          <p:nvPr>
            <p:custDataLst>
              <p:tags r:id="rId41"/>
            </p:custDataLst>
          </p:nvPr>
        </p:nvSpPr>
        <p:spPr bwMode="gray">
          <a:xfrm>
            <a:off x="9274175" y="2219325"/>
            <a:ext cx="3175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E0420BDC-4D51-40DD-8130-3BC57F282DB9}" type="datetime'''''''3''6''''''''''''8'''''''''''">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368</a:t>
            </a:fld>
            <a:endParaRPr lang="en-GB" sz="1400" dirty="0">
              <a:solidFill>
                <a:srgbClr val="A6B727"/>
              </a:solidFill>
              <a:latin typeface="72 Light" panose="020B0303030000000003" pitchFamily="34" charset="0"/>
              <a:cs typeface="72 Light" panose="020B0303030000000003" pitchFamily="34" charset="0"/>
            </a:endParaRPr>
          </a:p>
        </p:txBody>
      </p:sp>
      <p:sp>
        <p:nvSpPr>
          <p:cNvPr id="118" name="Espace réservé du texte 2">
            <a:extLst>
              <a:ext uri="{FF2B5EF4-FFF2-40B4-BE49-F238E27FC236}">
                <a16:creationId xmlns:a16="http://schemas.microsoft.com/office/drawing/2014/main" id="{5AD60D4D-26F7-4E3E-9949-59CA040635F1}"/>
              </a:ext>
            </a:extLst>
          </p:cNvPr>
          <p:cNvSpPr>
            <a:spLocks noGrp="1"/>
          </p:cNvSpPr>
          <p:nvPr>
            <p:custDataLst>
              <p:tags r:id="rId42"/>
            </p:custDataLst>
          </p:nvPr>
        </p:nvSpPr>
        <p:spPr bwMode="gray">
          <a:xfrm>
            <a:off x="7148513" y="3538538"/>
            <a:ext cx="2349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C7601420-682E-46C4-86F7-40373E69C351}" type="datetime'''''''''4''4'''''''''''''''''''''''''">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44</a:t>
            </a:fld>
            <a:endParaRPr lang="en-GB" sz="1400" dirty="0">
              <a:solidFill>
                <a:srgbClr val="A6B727"/>
              </a:solidFill>
              <a:latin typeface="72 Light" panose="020B0303030000000003" pitchFamily="34" charset="0"/>
              <a:cs typeface="72 Light" panose="020B0303030000000003" pitchFamily="34" charset="0"/>
            </a:endParaRPr>
          </a:p>
        </p:txBody>
      </p:sp>
      <p:sp>
        <p:nvSpPr>
          <p:cNvPr id="119" name="Espace réservé du texte 2">
            <a:extLst>
              <a:ext uri="{FF2B5EF4-FFF2-40B4-BE49-F238E27FC236}">
                <a16:creationId xmlns:a16="http://schemas.microsoft.com/office/drawing/2014/main" id="{207233C6-146A-49F9-A2D5-088703682A0A}"/>
              </a:ext>
            </a:extLst>
          </p:cNvPr>
          <p:cNvSpPr>
            <a:spLocks noGrp="1"/>
          </p:cNvSpPr>
          <p:nvPr>
            <p:custDataLst>
              <p:tags r:id="rId43"/>
            </p:custDataLst>
          </p:nvPr>
        </p:nvSpPr>
        <p:spPr bwMode="auto">
          <a:xfrm>
            <a:off x="8596313" y="1892300"/>
            <a:ext cx="590550" cy="273050"/>
          </a:xfrm>
          <a:prstGeom prst="ellipse">
            <a:avLst/>
          </a:prstGeom>
          <a:solidFill>
            <a:srgbClr val="FFFFFF"/>
          </a:solidFill>
          <a:ln w="9525" algn="ctr">
            <a:solidFill>
              <a:srgbClr val="000000"/>
            </a:solidFill>
          </a:ln>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12C591E5-C4F3-4282-9142-18063C182C1E}" type="datetime'''''''''+''''''''''''''''''3''2''''''''''''''''%'''''">
              <a:rPr kumimoji="0" lang="en-GB" altLang="en-US" sz="1400" b="1"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+32%</a:t>
            </a:fld>
            <a:endParaRPr kumimoji="0" lang="en-GB" sz="1400" b="1"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120" name="Rectangle 119">
            <a:extLst>
              <a:ext uri="{FF2B5EF4-FFF2-40B4-BE49-F238E27FC236}">
                <a16:creationId xmlns:a16="http://schemas.microsoft.com/office/drawing/2014/main" id="{41EC5441-FE59-4E71-AB0F-6262E5212639}"/>
              </a:ext>
            </a:extLst>
          </p:cNvPr>
          <p:cNvSpPr/>
          <p:nvPr>
            <p:custDataLst>
              <p:tags r:id="rId44"/>
            </p:custDataLst>
          </p:nvPr>
        </p:nvSpPr>
        <p:spPr bwMode="auto">
          <a:xfrm>
            <a:off x="10488613" y="4833938"/>
            <a:ext cx="250825" cy="187325"/>
          </a:xfrm>
          <a:prstGeom prst="rect">
            <a:avLst/>
          </a:prstGeom>
          <a:solidFill>
            <a:srgbClr val="D7D447"/>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72 Light" panose="020B0303030000000003" pitchFamily="34" charset="0"/>
              <a:cs typeface="72 Light" panose="020B0303030000000003" pitchFamily="34" charset="0"/>
            </a:endParaRPr>
          </a:p>
        </p:txBody>
      </p:sp>
      <p:sp>
        <p:nvSpPr>
          <p:cNvPr id="121" name="Rectangle 120">
            <a:extLst>
              <a:ext uri="{FF2B5EF4-FFF2-40B4-BE49-F238E27FC236}">
                <a16:creationId xmlns:a16="http://schemas.microsoft.com/office/drawing/2014/main" id="{A95F2DAF-6675-4F2D-B256-C0BB9FC34359}"/>
              </a:ext>
            </a:extLst>
          </p:cNvPr>
          <p:cNvSpPr/>
          <p:nvPr>
            <p:custDataLst>
              <p:tags r:id="rId45"/>
            </p:custDataLst>
          </p:nvPr>
        </p:nvSpPr>
        <p:spPr bwMode="auto">
          <a:xfrm>
            <a:off x="10488613" y="4591050"/>
            <a:ext cx="250825" cy="187325"/>
          </a:xfrm>
          <a:prstGeom prst="rect">
            <a:avLst/>
          </a:prstGeom>
          <a:solidFill>
            <a:srgbClr val="418AB3"/>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72 Light" panose="020B0303030000000003" pitchFamily="34" charset="0"/>
              <a:cs typeface="72 Light" panose="020B0303030000000003" pitchFamily="34" charset="0"/>
            </a:endParaRPr>
          </a:p>
        </p:txBody>
      </p:sp>
      <p:sp>
        <p:nvSpPr>
          <p:cNvPr id="122" name="Rectangle 121">
            <a:extLst>
              <a:ext uri="{FF2B5EF4-FFF2-40B4-BE49-F238E27FC236}">
                <a16:creationId xmlns:a16="http://schemas.microsoft.com/office/drawing/2014/main" id="{12D84A75-16C8-4435-998B-16F7410C2F5C}"/>
              </a:ext>
            </a:extLst>
          </p:cNvPr>
          <p:cNvSpPr/>
          <p:nvPr>
            <p:custDataLst>
              <p:tags r:id="rId46"/>
            </p:custDataLst>
          </p:nvPr>
        </p:nvSpPr>
        <p:spPr bwMode="auto">
          <a:xfrm>
            <a:off x="10488613" y="3862388"/>
            <a:ext cx="250825" cy="187325"/>
          </a:xfrm>
          <a:prstGeom prst="rect">
            <a:avLst/>
          </a:prstGeom>
          <a:solidFill>
            <a:srgbClr val="A6B727"/>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72 Light" panose="020B0303030000000003" pitchFamily="34" charset="0"/>
              <a:cs typeface="72 Light" panose="020B0303030000000003" pitchFamily="34" charset="0"/>
            </a:endParaRPr>
          </a:p>
        </p:txBody>
      </p:sp>
      <p:sp>
        <p:nvSpPr>
          <p:cNvPr id="123" name="Rectangle 122">
            <a:extLst>
              <a:ext uri="{FF2B5EF4-FFF2-40B4-BE49-F238E27FC236}">
                <a16:creationId xmlns:a16="http://schemas.microsoft.com/office/drawing/2014/main" id="{C0379179-0C6C-49E3-AFB1-370D52CA7B53}"/>
              </a:ext>
            </a:extLst>
          </p:cNvPr>
          <p:cNvSpPr/>
          <p:nvPr>
            <p:custDataLst>
              <p:tags r:id="rId47"/>
            </p:custDataLst>
          </p:nvPr>
        </p:nvSpPr>
        <p:spPr bwMode="auto">
          <a:xfrm>
            <a:off x="10488613" y="4105275"/>
            <a:ext cx="250825" cy="187325"/>
          </a:xfrm>
          <a:prstGeom prst="rect">
            <a:avLst/>
          </a:prstGeom>
          <a:solidFill>
            <a:srgbClr val="DF5327"/>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72 Light" panose="020B0303030000000003" pitchFamily="34" charset="0"/>
              <a:cs typeface="72 Light" panose="020B0303030000000003" pitchFamily="34" charset="0"/>
            </a:endParaRPr>
          </a:p>
        </p:txBody>
      </p:sp>
      <p:sp>
        <p:nvSpPr>
          <p:cNvPr id="124" name="Rectangle 123">
            <a:extLst>
              <a:ext uri="{FF2B5EF4-FFF2-40B4-BE49-F238E27FC236}">
                <a16:creationId xmlns:a16="http://schemas.microsoft.com/office/drawing/2014/main" id="{395F4BF6-0EC1-439D-ABD7-0F398665D5BF}"/>
              </a:ext>
            </a:extLst>
          </p:cNvPr>
          <p:cNvSpPr/>
          <p:nvPr>
            <p:custDataLst>
              <p:tags r:id="rId48"/>
            </p:custDataLst>
          </p:nvPr>
        </p:nvSpPr>
        <p:spPr bwMode="auto">
          <a:xfrm>
            <a:off x="10488613" y="4348163"/>
            <a:ext cx="250825" cy="187325"/>
          </a:xfrm>
          <a:prstGeom prst="rect">
            <a:avLst/>
          </a:prstGeom>
          <a:solidFill>
            <a:srgbClr val="FE9E00"/>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72 Light" panose="020B0303030000000003" pitchFamily="34" charset="0"/>
              <a:cs typeface="72 Light" panose="020B0303030000000003" pitchFamily="34" charset="0"/>
            </a:endParaRPr>
          </a:p>
        </p:txBody>
      </p:sp>
      <p:sp>
        <p:nvSpPr>
          <p:cNvPr id="125" name="Espace réservé du texte 2">
            <a:extLst>
              <a:ext uri="{FF2B5EF4-FFF2-40B4-BE49-F238E27FC236}">
                <a16:creationId xmlns:a16="http://schemas.microsoft.com/office/drawing/2014/main" id="{F7907CBD-CCDB-49A2-BCE4-B1722269B430}"/>
              </a:ext>
            </a:extLst>
          </p:cNvPr>
          <p:cNvSpPr>
            <a:spLocks noGrp="1"/>
          </p:cNvSpPr>
          <p:nvPr>
            <p:custDataLst>
              <p:tags r:id="rId49"/>
            </p:custDataLst>
          </p:nvPr>
        </p:nvSpPr>
        <p:spPr bwMode="auto">
          <a:xfrm>
            <a:off x="10790238" y="4100513"/>
            <a:ext cx="10890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6B91207B-854E-451A-9ADA-2D842300E562}" type="datetime'''''''Be''''''''nef r''e''p''''o''''''r''''té''''''s'''''''">
              <a:rPr lang="en-GB" altLang="en-US" sz="14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Benef reportés</a:t>
            </a:fld>
            <a:endParaRPr lang="en-GB" sz="1400" dirty="0">
              <a:solidFill>
                <a:srgbClr val="A6B727"/>
              </a:solidFill>
              <a:latin typeface="72 Light" panose="020B0303030000000003" pitchFamily="34" charset="0"/>
              <a:cs typeface="72 Light" panose="020B0303030000000003" pitchFamily="34" charset="0"/>
            </a:endParaRPr>
          </a:p>
        </p:txBody>
      </p:sp>
      <p:sp>
        <p:nvSpPr>
          <p:cNvPr id="126" name="Espace réservé du texte 2">
            <a:extLst>
              <a:ext uri="{FF2B5EF4-FFF2-40B4-BE49-F238E27FC236}">
                <a16:creationId xmlns:a16="http://schemas.microsoft.com/office/drawing/2014/main" id="{9920BE49-B551-4E94-9E5D-759F77F95C44}"/>
              </a:ext>
            </a:extLst>
          </p:cNvPr>
          <p:cNvSpPr>
            <a:spLocks noGrp="1"/>
          </p:cNvSpPr>
          <p:nvPr>
            <p:custDataLst>
              <p:tags r:id="rId50"/>
            </p:custDataLst>
          </p:nvPr>
        </p:nvSpPr>
        <p:spPr bwMode="auto">
          <a:xfrm>
            <a:off x="10790238" y="3857625"/>
            <a:ext cx="6175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B9AA0B0B-ED92-4872-AF3A-536D43EBCED2}" type="datetime'R''''''''''''''''e''''''''''''''''v''''''''''''''''enus'''">
              <a:rPr lang="en-GB" altLang="en-US" sz="14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Revenus</a:t>
            </a:fld>
            <a:endParaRPr lang="en-GB" sz="1400" dirty="0">
              <a:solidFill>
                <a:srgbClr val="A6B727"/>
              </a:solidFill>
              <a:latin typeface="72 Light" panose="020B0303030000000003" pitchFamily="34" charset="0"/>
              <a:cs typeface="72 Light" panose="020B0303030000000003" pitchFamily="34" charset="0"/>
            </a:endParaRPr>
          </a:p>
        </p:txBody>
      </p:sp>
      <p:sp>
        <p:nvSpPr>
          <p:cNvPr id="127" name="Espace réservé du texte 2">
            <a:extLst>
              <a:ext uri="{FF2B5EF4-FFF2-40B4-BE49-F238E27FC236}">
                <a16:creationId xmlns:a16="http://schemas.microsoft.com/office/drawing/2014/main" id="{D94D2647-23F3-4CBF-9D11-C6BC46A90F6B}"/>
              </a:ext>
            </a:extLst>
          </p:cNvPr>
          <p:cNvSpPr>
            <a:spLocks noGrp="1"/>
          </p:cNvSpPr>
          <p:nvPr>
            <p:custDataLst>
              <p:tags r:id="rId51"/>
            </p:custDataLst>
          </p:nvPr>
        </p:nvSpPr>
        <p:spPr bwMode="auto">
          <a:xfrm>
            <a:off x="10790238" y="4343400"/>
            <a:ext cx="3937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6C1601CC-D1EE-4C71-86E6-CD65CB2B2A39}" type="datetime'''''''''''''''''''''''''''O''''''''''p''''ex'''''">
              <a:rPr lang="en-GB" altLang="en-US" sz="14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Opex</a:t>
            </a:fld>
            <a:endParaRPr lang="en-GB" sz="1400" dirty="0">
              <a:solidFill>
                <a:srgbClr val="A6B727"/>
              </a:solidFill>
              <a:latin typeface="72 Light" panose="020B0303030000000003" pitchFamily="34" charset="0"/>
              <a:cs typeface="72 Light" panose="020B0303030000000003" pitchFamily="34" charset="0"/>
            </a:endParaRPr>
          </a:p>
        </p:txBody>
      </p:sp>
      <p:sp>
        <p:nvSpPr>
          <p:cNvPr id="128" name="Espace réservé du texte 2">
            <a:extLst>
              <a:ext uri="{FF2B5EF4-FFF2-40B4-BE49-F238E27FC236}">
                <a16:creationId xmlns:a16="http://schemas.microsoft.com/office/drawing/2014/main" id="{3F4080D4-90A5-4121-A7CC-2FF81543EB14}"/>
              </a:ext>
            </a:extLst>
          </p:cNvPr>
          <p:cNvSpPr>
            <a:spLocks noGrp="1"/>
          </p:cNvSpPr>
          <p:nvPr>
            <p:custDataLst>
              <p:tags r:id="rId52"/>
            </p:custDataLst>
          </p:nvPr>
        </p:nvSpPr>
        <p:spPr bwMode="auto">
          <a:xfrm>
            <a:off x="10790238" y="4829175"/>
            <a:ext cx="10969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99A5352F-BB67-4C38-9696-2E3B56DA26CE}" type="datetime'''''F''''r''ais'''''''' f''i''n''''''a''nc''''''''ie''r''s'">
              <a:rPr lang="en-GB" altLang="en-US" sz="14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Frais financiers</a:t>
            </a:fld>
            <a:endParaRPr lang="en-GB" sz="1400" dirty="0">
              <a:solidFill>
                <a:srgbClr val="A6B727"/>
              </a:solidFill>
              <a:latin typeface="72 Light" panose="020B0303030000000003" pitchFamily="34" charset="0"/>
              <a:cs typeface="72 Light" panose="020B0303030000000003" pitchFamily="34" charset="0"/>
            </a:endParaRPr>
          </a:p>
        </p:txBody>
      </p:sp>
      <p:sp>
        <p:nvSpPr>
          <p:cNvPr id="129" name="Espace réservé du texte 2">
            <a:extLst>
              <a:ext uri="{FF2B5EF4-FFF2-40B4-BE49-F238E27FC236}">
                <a16:creationId xmlns:a16="http://schemas.microsoft.com/office/drawing/2014/main" id="{1C3CE401-324C-4004-AB62-9CBCD0EE9152}"/>
              </a:ext>
            </a:extLst>
          </p:cNvPr>
          <p:cNvSpPr>
            <a:spLocks noGrp="1"/>
          </p:cNvSpPr>
          <p:nvPr>
            <p:custDataLst>
              <p:tags r:id="rId53"/>
            </p:custDataLst>
          </p:nvPr>
        </p:nvSpPr>
        <p:spPr bwMode="auto">
          <a:xfrm>
            <a:off x="10790238" y="4586288"/>
            <a:ext cx="11430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F27FABFB-A1D2-411B-9652-F2F69FD7A714}" type="datetime'''A''''m''''o''''''rti''s''''s''''e''''''''m''en''t'''''">
              <a:rPr lang="en-GB" altLang="en-US" sz="14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Amortissement</a:t>
            </a:fld>
            <a:endParaRPr lang="en-GB" sz="1400" dirty="0">
              <a:solidFill>
                <a:srgbClr val="A6B727"/>
              </a:solidFill>
              <a:latin typeface="72 Light" panose="020B0303030000000003" pitchFamily="34" charset="0"/>
              <a:cs typeface="72 Light" panose="020B0303030000000003" pitchFamily="34" charset="0"/>
            </a:endParaRPr>
          </a:p>
        </p:txBody>
      </p:sp>
      <p:cxnSp>
        <p:nvCxnSpPr>
          <p:cNvPr id="130" name="Straight Connector 100">
            <a:extLst>
              <a:ext uri="{FF2B5EF4-FFF2-40B4-BE49-F238E27FC236}">
                <a16:creationId xmlns:a16="http://schemas.microsoft.com/office/drawing/2014/main" id="{B57BB617-11A3-4ED0-9BD4-D1C3C98B32C8}"/>
              </a:ext>
            </a:extLst>
          </p:cNvPr>
          <p:cNvCxnSpPr>
            <a:cxnSpLocks/>
          </p:cNvCxnSpPr>
          <p:nvPr/>
        </p:nvCxnSpPr>
        <p:spPr>
          <a:xfrm>
            <a:off x="8910638" y="2387121"/>
            <a:ext cx="23813" cy="3748015"/>
          </a:xfrm>
          <a:prstGeom prst="line">
            <a:avLst/>
          </a:prstGeom>
          <a:noFill/>
          <a:ln w="10000" cap="flat" cmpd="sng" algn="ctr">
            <a:solidFill>
              <a:srgbClr val="818183"/>
            </a:solidFill>
            <a:prstDash val="lgDash"/>
          </a:ln>
          <a:effectLst/>
        </p:spPr>
      </p:cxnSp>
      <p:sp>
        <p:nvSpPr>
          <p:cNvPr id="131" name="TextBox 130">
            <a:extLst>
              <a:ext uri="{FF2B5EF4-FFF2-40B4-BE49-F238E27FC236}">
                <a16:creationId xmlns:a16="http://schemas.microsoft.com/office/drawing/2014/main" id="{492566DD-B014-4427-98E6-B88176EA59AF}"/>
              </a:ext>
            </a:extLst>
          </p:cNvPr>
          <p:cNvSpPr txBox="1"/>
          <p:nvPr/>
        </p:nvSpPr>
        <p:spPr>
          <a:xfrm>
            <a:off x="5870569" y="1588755"/>
            <a:ext cx="4475212" cy="461665"/>
          </a:xfrm>
          <a:prstGeom prst="rect">
            <a:avLst/>
          </a:prstGeom>
          <a:noFill/>
        </p:spPr>
        <p:txBody>
          <a:bodyPr wrap="square" rtlCol="0">
            <a:spAutoFit/>
          </a:bodyPr>
          <a:lstStyle/>
          <a:p>
            <a:pPr defTabSz="457200"/>
            <a:r>
              <a:rPr lang="fr-BE" sz="1200" dirty="0">
                <a:solidFill>
                  <a:srgbClr val="FFFFFF">
                    <a:lumMod val="75000"/>
                  </a:srgbClr>
                </a:solidFill>
                <a:latin typeface="72 Light" panose="020B0303030000000003" pitchFamily="34" charset="0"/>
                <a:cs typeface="72 Light" panose="020B0303030000000003" pitchFamily="34" charset="0"/>
              </a:rPr>
              <a:t>Résumé du bilan (provisoire*) 2020 vs prévisions octobre 2020</a:t>
            </a:r>
          </a:p>
          <a:p>
            <a:pPr defTabSz="457200"/>
            <a:r>
              <a:rPr lang="fr-BE" sz="1200" dirty="0">
                <a:solidFill>
                  <a:srgbClr val="FFFFFF">
                    <a:lumMod val="75000"/>
                  </a:srgbClr>
                </a:solidFill>
                <a:latin typeface="72 Light" panose="020B0303030000000003" pitchFamily="34" charset="0"/>
                <a:cs typeface="72 Light" panose="020B0303030000000003" pitchFamily="34" charset="0"/>
              </a:rPr>
              <a:t>[k€]</a:t>
            </a:r>
          </a:p>
        </p:txBody>
      </p:sp>
      <p:sp>
        <p:nvSpPr>
          <p:cNvPr id="132" name="TextBox 9">
            <a:extLst>
              <a:ext uri="{FF2B5EF4-FFF2-40B4-BE49-F238E27FC236}">
                <a16:creationId xmlns:a16="http://schemas.microsoft.com/office/drawing/2014/main" id="{6741ABE5-07AE-4888-9AB5-C2AD564EE8F7}"/>
              </a:ext>
            </a:extLst>
          </p:cNvPr>
          <p:cNvSpPr txBox="1"/>
          <p:nvPr/>
        </p:nvSpPr>
        <p:spPr>
          <a:xfrm>
            <a:off x="7988300" y="6573838"/>
            <a:ext cx="6919776" cy="261610"/>
          </a:xfrm>
          <a:prstGeom prst="rect">
            <a:avLst/>
          </a:prstGeom>
          <a:noFill/>
        </p:spPr>
        <p:txBody>
          <a:bodyPr wrap="square" rtlCol="0">
            <a:spAutoFit/>
          </a:bodyPr>
          <a:lstStyle/>
          <a:p>
            <a:pPr defTabSz="457200"/>
            <a:r>
              <a:rPr lang="en-GB" sz="1100" dirty="0">
                <a:solidFill>
                  <a:srgbClr val="000000"/>
                </a:solidFill>
                <a:latin typeface="Corbel" panose="020B0503020204020204"/>
              </a:rPr>
              <a:t>*Chiffres </a:t>
            </a:r>
            <a:r>
              <a:rPr lang="en-GB" sz="1100" dirty="0" err="1">
                <a:solidFill>
                  <a:srgbClr val="000000"/>
                </a:solidFill>
                <a:latin typeface="Corbel" panose="020B0503020204020204"/>
              </a:rPr>
              <a:t>provisoires</a:t>
            </a:r>
            <a:r>
              <a:rPr lang="en-GB" sz="1100" dirty="0">
                <a:solidFill>
                  <a:srgbClr val="000000"/>
                </a:solidFill>
                <a:latin typeface="Corbel" panose="020B0503020204020204"/>
              </a:rPr>
              <a:t>: difference de 2000 euros avec le </a:t>
            </a:r>
            <a:r>
              <a:rPr lang="en-GB" sz="1100" dirty="0" err="1">
                <a:solidFill>
                  <a:srgbClr val="000000"/>
                </a:solidFill>
                <a:latin typeface="Corbel" panose="020B0503020204020204"/>
              </a:rPr>
              <a:t>bilan</a:t>
            </a:r>
            <a:r>
              <a:rPr lang="en-GB" sz="1100" dirty="0">
                <a:solidFill>
                  <a:srgbClr val="000000"/>
                </a:solidFill>
                <a:latin typeface="Corbel" panose="020B0503020204020204"/>
              </a:rPr>
              <a:t> </a:t>
            </a:r>
            <a:r>
              <a:rPr lang="en-GB" sz="1100" dirty="0" err="1">
                <a:solidFill>
                  <a:srgbClr val="000000"/>
                </a:solidFill>
                <a:latin typeface="Corbel" panose="020B0503020204020204"/>
              </a:rPr>
              <a:t>officiel</a:t>
            </a:r>
            <a:endParaRPr lang="en-GB" sz="1100" dirty="0">
              <a:solidFill>
                <a:srgbClr val="000000"/>
              </a:solidFill>
              <a:latin typeface="Corbel" panose="020B0503020204020204"/>
            </a:endParaRPr>
          </a:p>
        </p:txBody>
      </p:sp>
      <p:sp>
        <p:nvSpPr>
          <p:cNvPr id="133" name="TextBox 10">
            <a:extLst>
              <a:ext uri="{FF2B5EF4-FFF2-40B4-BE49-F238E27FC236}">
                <a16:creationId xmlns:a16="http://schemas.microsoft.com/office/drawing/2014/main" id="{88CF6029-7644-4FC7-B076-DD9CFF4EC6B9}"/>
              </a:ext>
            </a:extLst>
          </p:cNvPr>
          <p:cNvSpPr txBox="1"/>
          <p:nvPr/>
        </p:nvSpPr>
        <p:spPr>
          <a:xfrm>
            <a:off x="5310041" y="3060999"/>
            <a:ext cx="1216547" cy="923330"/>
          </a:xfrm>
          <a:prstGeom prst="rect">
            <a:avLst/>
          </a:prstGeom>
          <a:noFill/>
        </p:spPr>
        <p:txBody>
          <a:bodyPr wrap="square" rtlCol="0">
            <a:spAutoFit/>
          </a:bodyPr>
          <a:lstStyle/>
          <a:p>
            <a:pPr defTabSz="457200"/>
            <a:r>
              <a:rPr lang="en-GB" dirty="0">
                <a:solidFill>
                  <a:srgbClr val="DF5327"/>
                </a:solidFill>
                <a:latin typeface="72 Light" panose="020B0303030000000003" pitchFamily="34" charset="0"/>
                <a:cs typeface="72 Light" panose="020B0303030000000003" pitchFamily="34" charset="0"/>
              </a:rPr>
              <a:t>Sans </a:t>
            </a:r>
            <a:r>
              <a:rPr lang="en-GB" dirty="0" err="1">
                <a:solidFill>
                  <a:srgbClr val="DF5327"/>
                </a:solidFill>
                <a:latin typeface="72 Light" panose="020B0303030000000003" pitchFamily="34" charset="0"/>
                <a:cs typeface="72 Light" panose="020B0303030000000003" pitchFamily="34" charset="0"/>
              </a:rPr>
              <a:t>impôts</a:t>
            </a:r>
            <a:r>
              <a:rPr lang="en-GB" dirty="0">
                <a:solidFill>
                  <a:srgbClr val="DF5327"/>
                </a:solidFill>
                <a:latin typeface="72 Light" panose="020B0303030000000003" pitchFamily="34" charset="0"/>
                <a:cs typeface="72 Light" panose="020B0303030000000003" pitchFamily="34" charset="0"/>
              </a:rPr>
              <a:t> </a:t>
            </a:r>
            <a:r>
              <a:rPr lang="en-GB" dirty="0" err="1">
                <a:solidFill>
                  <a:srgbClr val="DF5327"/>
                </a:solidFill>
                <a:latin typeface="72 Light" panose="020B0303030000000003" pitchFamily="34" charset="0"/>
                <a:cs typeface="72 Light" panose="020B0303030000000003" pitchFamily="34" charset="0"/>
              </a:rPr>
              <a:t>en</a:t>
            </a:r>
            <a:r>
              <a:rPr lang="en-GB" dirty="0">
                <a:solidFill>
                  <a:srgbClr val="DF5327"/>
                </a:solidFill>
                <a:latin typeface="72 Light" panose="020B0303030000000003" pitchFamily="34" charset="0"/>
                <a:cs typeface="72 Light" panose="020B0303030000000003" pitchFamily="34" charset="0"/>
              </a:rPr>
              <a:t> 2020 !</a:t>
            </a:r>
          </a:p>
        </p:txBody>
      </p:sp>
    </p:spTree>
    <p:extLst>
      <p:ext uri="{BB962C8B-B14F-4D97-AF65-F5344CB8AC3E}">
        <p14:creationId xmlns:p14="http://schemas.microsoft.com/office/powerpoint/2010/main" val="685273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MARCHÔVENT</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3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15" name="Titre 1">
            <a:extLst>
              <a:ext uri="{FF2B5EF4-FFF2-40B4-BE49-F238E27FC236}">
                <a16:creationId xmlns:a16="http://schemas.microsoft.com/office/drawing/2014/main" id="{C65AD63C-0B25-4FA9-9ABA-09C75A5456BD}"/>
              </a:ext>
            </a:extLst>
          </p:cNvPr>
          <p:cNvSpPr txBox="1">
            <a:spLocks/>
          </p:cNvSpPr>
          <p:nvPr/>
        </p:nvSpPr>
        <p:spPr>
          <a:xfrm>
            <a:off x="6839173" y="1698519"/>
            <a:ext cx="10922466" cy="763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fr-FR" sz="2300" b="1" dirty="0">
                <a:solidFill>
                  <a:srgbClr val="B5C633"/>
                </a:solidFill>
                <a:latin typeface="72 Black" panose="020B0A04030603020204" pitchFamily="34" charset="0"/>
                <a:cs typeface="72 Black" panose="020B0A04030603020204" pitchFamily="34" charset="0"/>
              </a:rPr>
              <a:t>2021 sera une année plus difficile</a:t>
            </a:r>
          </a:p>
        </p:txBody>
      </p:sp>
      <p:graphicFrame>
        <p:nvGraphicFramePr>
          <p:cNvPr id="16" name="Chart 83">
            <a:extLst>
              <a:ext uri="{FF2B5EF4-FFF2-40B4-BE49-F238E27FC236}">
                <a16:creationId xmlns:a16="http://schemas.microsoft.com/office/drawing/2014/main" id="{E183F3C2-18ED-49F4-B662-037C6662AD7C}"/>
              </a:ext>
            </a:extLst>
          </p:cNvPr>
          <p:cNvGraphicFramePr/>
          <p:nvPr>
            <p:custDataLst>
              <p:tags r:id="rId1"/>
            </p:custDataLst>
            <p:extLst>
              <p:ext uri="{D42A27DB-BD31-4B8C-83A1-F6EECF244321}">
                <p14:modId xmlns:p14="http://schemas.microsoft.com/office/powerpoint/2010/main" val="3858972589"/>
              </p:ext>
            </p:extLst>
          </p:nvPr>
        </p:nvGraphicFramePr>
        <p:xfrm>
          <a:off x="1293374" y="1762417"/>
          <a:ext cx="4854575" cy="3022600"/>
        </p:xfrm>
        <a:graphic>
          <a:graphicData uri="http://schemas.openxmlformats.org/drawingml/2006/chart">
            <c:chart xmlns:c="http://schemas.openxmlformats.org/drawingml/2006/chart" xmlns:r="http://schemas.openxmlformats.org/officeDocument/2006/relationships" r:id="rId34"/>
          </a:graphicData>
        </a:graphic>
      </p:graphicFrame>
      <p:sp>
        <p:nvSpPr>
          <p:cNvPr id="17" name="Espace réservé du texte 2">
            <a:extLst>
              <a:ext uri="{FF2B5EF4-FFF2-40B4-BE49-F238E27FC236}">
                <a16:creationId xmlns:a16="http://schemas.microsoft.com/office/drawing/2014/main" id="{72B6F5A2-B8C1-4291-A648-83E07F148948}"/>
              </a:ext>
            </a:extLst>
          </p:cNvPr>
          <p:cNvSpPr>
            <a:spLocks noGrp="1"/>
          </p:cNvSpPr>
          <p:nvPr>
            <p:custDataLst>
              <p:tags r:id="rId2"/>
            </p:custDataLst>
          </p:nvPr>
        </p:nvSpPr>
        <p:spPr bwMode="gray">
          <a:xfrm>
            <a:off x="1971236" y="3818230"/>
            <a:ext cx="3714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A805C329-5AEF-4AA4-A398-C95789DD7E32}" type="datetime'''''''''''''-''''''''''''''1''4''''''''''''2'''''''">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-142</a:t>
            </a:fld>
            <a:endParaRPr lang="en-GB" sz="1400" dirty="0">
              <a:solidFill>
                <a:srgbClr val="000000"/>
              </a:solidFill>
              <a:latin typeface="72 Light" panose="020B0303030000000003" pitchFamily="34" charset="0"/>
              <a:cs typeface="72 Light" panose="020B0303030000000003" pitchFamily="34" charset="0"/>
            </a:endParaRPr>
          </a:p>
        </p:txBody>
      </p:sp>
      <p:sp>
        <p:nvSpPr>
          <p:cNvPr id="18" name="Espace réservé du texte 2">
            <a:extLst>
              <a:ext uri="{FF2B5EF4-FFF2-40B4-BE49-F238E27FC236}">
                <a16:creationId xmlns:a16="http://schemas.microsoft.com/office/drawing/2014/main" id="{A402DD30-8818-4902-9DB2-6D692D79B178}"/>
              </a:ext>
            </a:extLst>
          </p:cNvPr>
          <p:cNvSpPr>
            <a:spLocks noGrp="1"/>
          </p:cNvSpPr>
          <p:nvPr>
            <p:custDataLst>
              <p:tags r:id="rId3"/>
            </p:custDataLst>
          </p:nvPr>
        </p:nvSpPr>
        <p:spPr bwMode="gray">
          <a:xfrm>
            <a:off x="5165285" y="3488030"/>
            <a:ext cx="234950" cy="192088"/>
          </a:xfrm>
          <a:prstGeom prst="rect">
            <a:avLst/>
          </a:prstGeom>
          <a:solidFill>
            <a:srgbClr val="DF5327"/>
          </a:solidFill>
          <a:ln>
            <a:noFill/>
          </a:ln>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73847801-CF88-45A3-9EAE-ADE4F8B8FEA2}" type="datetime'''''4''''''8'''''''''''''''''">
              <a:rPr kumimoji="0" lang="en-GB" altLang="en-US" sz="1400" b="0"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48</a:t>
            </a:fld>
            <a:endParaRPr kumimoji="0" lang="en-GB" sz="1400" b="0"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20" name="Espace réservé du texte 2">
            <a:extLst>
              <a:ext uri="{FF2B5EF4-FFF2-40B4-BE49-F238E27FC236}">
                <a16:creationId xmlns:a16="http://schemas.microsoft.com/office/drawing/2014/main" id="{8C7A024D-D6FA-4574-BA27-E006ED2555B2}"/>
              </a:ext>
            </a:extLst>
          </p:cNvPr>
          <p:cNvSpPr>
            <a:spLocks noGrp="1"/>
          </p:cNvSpPr>
          <p:nvPr>
            <p:custDataLst>
              <p:tags r:id="rId4"/>
            </p:custDataLst>
          </p:nvPr>
        </p:nvSpPr>
        <p:spPr bwMode="gray">
          <a:xfrm>
            <a:off x="1993461" y="3232442"/>
            <a:ext cx="327025" cy="192088"/>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F67A4FA5-E8F6-4889-BBA1-C7D3326B648B}" type="datetime'2''''''''9''''''''''''''''''''''''''''0'''''''''''''''''''">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290</a:t>
            </a:fld>
            <a:endParaRPr lang="en-GB" sz="1400" dirty="0">
              <a:solidFill>
                <a:srgbClr val="000000"/>
              </a:solidFill>
              <a:latin typeface="72 Light" panose="020B0303030000000003" pitchFamily="34" charset="0"/>
              <a:cs typeface="72 Light" panose="020B0303030000000003" pitchFamily="34" charset="0"/>
            </a:endParaRPr>
          </a:p>
        </p:txBody>
      </p:sp>
      <p:sp>
        <p:nvSpPr>
          <p:cNvPr id="21" name="Espace réservé du texte 2">
            <a:extLst>
              <a:ext uri="{FF2B5EF4-FFF2-40B4-BE49-F238E27FC236}">
                <a16:creationId xmlns:a16="http://schemas.microsoft.com/office/drawing/2014/main" id="{51C4B599-83F5-4A54-A446-38D6108B8BEA}"/>
              </a:ext>
            </a:extLst>
          </p:cNvPr>
          <p:cNvSpPr>
            <a:spLocks noGrp="1"/>
          </p:cNvSpPr>
          <p:nvPr>
            <p:custDataLst>
              <p:tags r:id="rId5"/>
            </p:custDataLst>
          </p:nvPr>
        </p:nvSpPr>
        <p:spPr bwMode="gray">
          <a:xfrm>
            <a:off x="2015686" y="3603917"/>
            <a:ext cx="282575" cy="192088"/>
          </a:xfrm>
          <a:prstGeom prst="rect">
            <a:avLst/>
          </a:prstGeom>
          <a:solidFill>
            <a:srgbClr val="FE9E00"/>
          </a:solidFill>
          <a:ln>
            <a:noFill/>
          </a:ln>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D616558F-BC3B-4907-AC71-A3750DD5F024}" type="datetime'''-''''6''''''''''''''''''1'''''''''''">
              <a:rPr kumimoji="0" lang="en-GB" altLang="en-US" sz="1400" b="0"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-61</a:t>
            </a:fld>
            <a:endParaRPr kumimoji="0" lang="en-GB" sz="1400" b="0"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22" name="Espace réservé du texte 2">
            <a:extLst>
              <a:ext uri="{FF2B5EF4-FFF2-40B4-BE49-F238E27FC236}">
                <a16:creationId xmlns:a16="http://schemas.microsoft.com/office/drawing/2014/main" id="{56DF5F78-DBA0-4EA5-AC07-EB06F5309769}"/>
              </a:ext>
            </a:extLst>
          </p:cNvPr>
          <p:cNvSpPr>
            <a:spLocks noGrp="1"/>
          </p:cNvSpPr>
          <p:nvPr>
            <p:custDataLst>
              <p:tags r:id="rId6"/>
            </p:custDataLst>
          </p:nvPr>
        </p:nvSpPr>
        <p:spPr bwMode="gray">
          <a:xfrm>
            <a:off x="2015686" y="4013492"/>
            <a:ext cx="282575" cy="192088"/>
          </a:xfrm>
          <a:prstGeom prst="rect">
            <a:avLst/>
          </a:prstGeom>
          <a:solidFill>
            <a:srgbClr val="D7D447"/>
          </a:solidFill>
          <a:ln>
            <a:noFill/>
          </a:ln>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ACACDC8D-DCCD-4A06-AD8F-01C95030C4E8}" type="datetime'''-''''''''''''''''''''''''43'''''''''''''''''''''''''">
              <a:rPr kumimoji="0" lang="en-GB" altLang="en-US" sz="1400" b="0"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-43</a:t>
            </a:fld>
            <a:endParaRPr kumimoji="0" lang="en-GB" sz="1400" b="0"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23" name="Espace réservé du texte 2">
            <a:extLst>
              <a:ext uri="{FF2B5EF4-FFF2-40B4-BE49-F238E27FC236}">
                <a16:creationId xmlns:a16="http://schemas.microsoft.com/office/drawing/2014/main" id="{9BA8E5C5-CF84-4F21-9E5C-3EB1D85B83A9}"/>
              </a:ext>
            </a:extLst>
          </p:cNvPr>
          <p:cNvSpPr>
            <a:spLocks noGrp="1"/>
          </p:cNvSpPr>
          <p:nvPr>
            <p:custDataLst>
              <p:tags r:id="rId7"/>
            </p:custDataLst>
          </p:nvPr>
        </p:nvSpPr>
        <p:spPr bwMode="auto">
          <a:xfrm>
            <a:off x="1974411" y="4786605"/>
            <a:ext cx="365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F916A451-AF19-4C7F-B644-FB7492945870}" type="datetime'''2''0''''''''''''''''''''''''''''''1''''9'''''''''''">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2019</a:t>
            </a:fld>
            <a:endParaRPr lang="en-GB" sz="1400" dirty="0">
              <a:solidFill>
                <a:srgbClr val="A6B727"/>
              </a:solidFill>
              <a:latin typeface="72 Light" panose="020B0303030000000003" pitchFamily="34" charset="0"/>
              <a:cs typeface="72 Light" panose="020B0303030000000003" pitchFamily="34" charset="0"/>
            </a:endParaRPr>
          </a:p>
        </p:txBody>
      </p:sp>
      <p:sp>
        <p:nvSpPr>
          <p:cNvPr id="24" name="Espace réservé du texte 2">
            <a:extLst>
              <a:ext uri="{FF2B5EF4-FFF2-40B4-BE49-F238E27FC236}">
                <a16:creationId xmlns:a16="http://schemas.microsoft.com/office/drawing/2014/main" id="{08742CF2-73A5-4D83-8F7D-558D4B6A80E6}"/>
              </a:ext>
            </a:extLst>
          </p:cNvPr>
          <p:cNvSpPr>
            <a:spLocks noGrp="1"/>
          </p:cNvSpPr>
          <p:nvPr>
            <p:custDataLst>
              <p:tags r:id="rId8"/>
            </p:custDataLst>
          </p:nvPr>
        </p:nvSpPr>
        <p:spPr bwMode="gray">
          <a:xfrm>
            <a:off x="3574611" y="4486567"/>
            <a:ext cx="288925" cy="192088"/>
          </a:xfrm>
          <a:prstGeom prst="rect">
            <a:avLst/>
          </a:prstGeom>
          <a:solidFill>
            <a:srgbClr val="D7D447"/>
          </a:solidFill>
          <a:ln>
            <a:noFill/>
          </a:ln>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120F2B12-1A89-476C-B3EB-BB75D8145C86}" type="datetime'''''''''''''-''''''''''5''''''''''''''''''''''''''''''9'''''''">
              <a:rPr kumimoji="0" lang="en-GB" altLang="en-US" sz="1400" b="0"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-59</a:t>
            </a:fld>
            <a:endParaRPr kumimoji="0" lang="en-GB" sz="1400" b="0"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25" name="Espace réservé du texte 2">
            <a:extLst>
              <a:ext uri="{FF2B5EF4-FFF2-40B4-BE49-F238E27FC236}">
                <a16:creationId xmlns:a16="http://schemas.microsoft.com/office/drawing/2014/main" id="{A67844A6-38B7-4D1E-97A5-A020C2143B81}"/>
              </a:ext>
            </a:extLst>
          </p:cNvPr>
          <p:cNvSpPr>
            <a:spLocks noGrp="1"/>
          </p:cNvSpPr>
          <p:nvPr>
            <p:custDataLst>
              <p:tags r:id="rId9"/>
            </p:custDataLst>
          </p:nvPr>
        </p:nvSpPr>
        <p:spPr bwMode="gray">
          <a:xfrm>
            <a:off x="3526986" y="4127792"/>
            <a:ext cx="384175" cy="192088"/>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92D6EE1C-7149-425A-8B97-B834C1E80BFE}" type="datetime'''''''''''-''''''''''''''''2''''''''''''''''8''''0'''''''">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-280</a:t>
            </a:fld>
            <a:endParaRPr lang="en-GB" sz="1400" dirty="0">
              <a:solidFill>
                <a:srgbClr val="000000"/>
              </a:solidFill>
              <a:latin typeface="72 Light" panose="020B0303030000000003" pitchFamily="34" charset="0"/>
              <a:cs typeface="72 Light" panose="020B0303030000000003" pitchFamily="34" charset="0"/>
            </a:endParaRPr>
          </a:p>
        </p:txBody>
      </p:sp>
      <p:sp>
        <p:nvSpPr>
          <p:cNvPr id="26" name="Espace réservé du texte 2">
            <a:extLst>
              <a:ext uri="{FF2B5EF4-FFF2-40B4-BE49-F238E27FC236}">
                <a16:creationId xmlns:a16="http://schemas.microsoft.com/office/drawing/2014/main" id="{8573DFDC-7F01-4C5E-97ED-2D59926C41C9}"/>
              </a:ext>
            </a:extLst>
          </p:cNvPr>
          <p:cNvSpPr>
            <a:spLocks noGrp="1"/>
          </p:cNvSpPr>
          <p:nvPr>
            <p:custDataLst>
              <p:tags r:id="rId10"/>
            </p:custDataLst>
          </p:nvPr>
        </p:nvSpPr>
        <p:spPr bwMode="gray">
          <a:xfrm>
            <a:off x="3563499" y="2608555"/>
            <a:ext cx="312738" cy="192088"/>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E2FFE125-9065-4E93-8E3E-80B47319D4C2}" type="datetime'''''''''''''''''''''''''''''''''8''''''''12'''''''''''''''''">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812</a:t>
            </a:fld>
            <a:endParaRPr lang="en-GB" sz="1400" dirty="0">
              <a:solidFill>
                <a:srgbClr val="000000"/>
              </a:solidFill>
              <a:latin typeface="72 Light" panose="020B0303030000000003" pitchFamily="34" charset="0"/>
              <a:cs typeface="72 Light" panose="020B0303030000000003" pitchFamily="34" charset="0"/>
            </a:endParaRPr>
          </a:p>
        </p:txBody>
      </p:sp>
      <p:sp>
        <p:nvSpPr>
          <p:cNvPr id="27" name="Espace réservé du texte 2">
            <a:extLst>
              <a:ext uri="{FF2B5EF4-FFF2-40B4-BE49-F238E27FC236}">
                <a16:creationId xmlns:a16="http://schemas.microsoft.com/office/drawing/2014/main" id="{DA68D09B-62AB-4C88-9E3A-E59BDC65AE48}"/>
              </a:ext>
            </a:extLst>
          </p:cNvPr>
          <p:cNvSpPr>
            <a:spLocks noGrp="1"/>
          </p:cNvSpPr>
          <p:nvPr>
            <p:custDataLst>
              <p:tags r:id="rId11"/>
            </p:custDataLst>
          </p:nvPr>
        </p:nvSpPr>
        <p:spPr bwMode="gray">
          <a:xfrm>
            <a:off x="3541274" y="3684880"/>
            <a:ext cx="357188" cy="192088"/>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3BF4709C-8359-4A48-9D13-EDCE51BDF35E}" type="datetime'''-''''''''1''''''''3''''''''''''''''''''8'''">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-138</a:t>
            </a:fld>
            <a:endParaRPr lang="en-GB" sz="1400" dirty="0">
              <a:solidFill>
                <a:srgbClr val="000000"/>
              </a:solidFill>
              <a:latin typeface="72 Light" panose="020B0303030000000003" pitchFamily="34" charset="0"/>
              <a:cs typeface="72 Light" panose="020B0303030000000003" pitchFamily="34" charset="0"/>
            </a:endParaRPr>
          </a:p>
        </p:txBody>
      </p:sp>
      <p:sp>
        <p:nvSpPr>
          <p:cNvPr id="28" name="Espace réservé du texte 2">
            <a:extLst>
              <a:ext uri="{FF2B5EF4-FFF2-40B4-BE49-F238E27FC236}">
                <a16:creationId xmlns:a16="http://schemas.microsoft.com/office/drawing/2014/main" id="{3E0E0557-1CC3-45DB-BF34-BBFF67B9C63C}"/>
              </a:ext>
            </a:extLst>
          </p:cNvPr>
          <p:cNvSpPr>
            <a:spLocks noGrp="1"/>
          </p:cNvSpPr>
          <p:nvPr>
            <p:custDataLst>
              <p:tags r:id="rId12"/>
            </p:custDataLst>
          </p:nvPr>
        </p:nvSpPr>
        <p:spPr bwMode="auto">
          <a:xfrm>
            <a:off x="3536511" y="4786605"/>
            <a:ext cx="3667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77BB20C1-847D-4FCD-A1CE-35BEA92272F0}" type="datetime'''''2''''''''''''''''''''''''''''''0''2''0'''''''">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2020</a:t>
            </a:fld>
            <a:endParaRPr lang="en-GB" sz="1400" dirty="0">
              <a:solidFill>
                <a:srgbClr val="A6B727"/>
              </a:solidFill>
              <a:latin typeface="72 Light" panose="020B0303030000000003" pitchFamily="34" charset="0"/>
              <a:cs typeface="72 Light" panose="020B0303030000000003" pitchFamily="34" charset="0"/>
            </a:endParaRPr>
          </a:p>
        </p:txBody>
      </p:sp>
      <p:sp>
        <p:nvSpPr>
          <p:cNvPr id="29" name="Espace réservé du texte 2">
            <a:extLst>
              <a:ext uri="{FF2B5EF4-FFF2-40B4-BE49-F238E27FC236}">
                <a16:creationId xmlns:a16="http://schemas.microsoft.com/office/drawing/2014/main" id="{4FC1B913-E73A-4221-81D3-09D6818C9C60}"/>
              </a:ext>
            </a:extLst>
          </p:cNvPr>
          <p:cNvSpPr>
            <a:spLocks noGrp="1"/>
          </p:cNvSpPr>
          <p:nvPr>
            <p:custDataLst>
              <p:tags r:id="rId13"/>
            </p:custDataLst>
          </p:nvPr>
        </p:nvSpPr>
        <p:spPr bwMode="gray">
          <a:xfrm>
            <a:off x="5133536" y="2829217"/>
            <a:ext cx="3000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7F078536-B509-4759-B07A-BD21FC6280A7}" type="datetime'''''''''''''5''''''''''''''''''7''''''4'''''''''''''''''''''''">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574</a:t>
            </a:fld>
            <a:endParaRPr lang="en-GB" sz="1400" dirty="0">
              <a:solidFill>
                <a:srgbClr val="000000"/>
              </a:solidFill>
              <a:latin typeface="72 Light" panose="020B0303030000000003" pitchFamily="34" charset="0"/>
              <a:cs typeface="72 Light" panose="020B0303030000000003" pitchFamily="34" charset="0"/>
            </a:endParaRPr>
          </a:p>
        </p:txBody>
      </p:sp>
      <p:sp>
        <p:nvSpPr>
          <p:cNvPr id="30" name="Espace réservé du texte 2">
            <a:extLst>
              <a:ext uri="{FF2B5EF4-FFF2-40B4-BE49-F238E27FC236}">
                <a16:creationId xmlns:a16="http://schemas.microsoft.com/office/drawing/2014/main" id="{A8131F97-9F20-442C-9F11-72F73AE56E5C}"/>
              </a:ext>
            </a:extLst>
          </p:cNvPr>
          <p:cNvSpPr>
            <a:spLocks noGrp="1"/>
          </p:cNvSpPr>
          <p:nvPr>
            <p:custDataLst>
              <p:tags r:id="rId14"/>
            </p:custDataLst>
          </p:nvPr>
        </p:nvSpPr>
        <p:spPr bwMode="gray">
          <a:xfrm>
            <a:off x="5100199" y="3705517"/>
            <a:ext cx="366713" cy="192088"/>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3CD33972-5D3B-4F60-ABB5-815C8C383D57}" type="datetime'-''''''''15''''''''''''''8'''''''''">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-158</a:t>
            </a:fld>
            <a:endParaRPr lang="en-GB" sz="1400" dirty="0">
              <a:solidFill>
                <a:srgbClr val="000000"/>
              </a:solidFill>
              <a:latin typeface="72 Light" panose="020B0303030000000003" pitchFamily="34" charset="0"/>
              <a:cs typeface="72 Light" panose="020B0303030000000003" pitchFamily="34" charset="0"/>
            </a:endParaRPr>
          </a:p>
        </p:txBody>
      </p:sp>
      <p:sp>
        <p:nvSpPr>
          <p:cNvPr id="31" name="Espace réservé du texte 2">
            <a:extLst>
              <a:ext uri="{FF2B5EF4-FFF2-40B4-BE49-F238E27FC236}">
                <a16:creationId xmlns:a16="http://schemas.microsoft.com/office/drawing/2014/main" id="{A27BE374-6816-4CCC-8D1F-00FE20DED87E}"/>
              </a:ext>
            </a:extLst>
          </p:cNvPr>
          <p:cNvSpPr>
            <a:spLocks noGrp="1"/>
          </p:cNvSpPr>
          <p:nvPr>
            <p:custDataLst>
              <p:tags r:id="rId15"/>
            </p:custDataLst>
          </p:nvPr>
        </p:nvSpPr>
        <p:spPr bwMode="gray">
          <a:xfrm>
            <a:off x="5090674" y="4169067"/>
            <a:ext cx="384175" cy="192088"/>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6A5CA47E-4A53-4D0E-99EA-CADBBE10ACA0}" type="datetime'-''''''''''''''''28''''''''''''''''''''''0'''''''''">
              <a:rPr lang="en-GB" altLang="en-US" sz="1400" smtClean="0">
                <a:solidFill>
                  <a:srgbClr val="000000"/>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-280</a:t>
            </a:fld>
            <a:endParaRPr lang="en-GB" sz="1400" dirty="0">
              <a:solidFill>
                <a:srgbClr val="000000"/>
              </a:solidFill>
              <a:latin typeface="72 Light" panose="020B0303030000000003" pitchFamily="34" charset="0"/>
              <a:cs typeface="72 Light" panose="020B0303030000000003" pitchFamily="34" charset="0"/>
            </a:endParaRPr>
          </a:p>
        </p:txBody>
      </p:sp>
      <p:sp>
        <p:nvSpPr>
          <p:cNvPr id="32" name="Espace réservé du texte 2">
            <a:extLst>
              <a:ext uri="{FF2B5EF4-FFF2-40B4-BE49-F238E27FC236}">
                <a16:creationId xmlns:a16="http://schemas.microsoft.com/office/drawing/2014/main" id="{1188EFAC-DCC9-4BB9-8881-D861412574CF}"/>
              </a:ext>
            </a:extLst>
          </p:cNvPr>
          <p:cNvSpPr>
            <a:spLocks noGrp="1"/>
          </p:cNvSpPr>
          <p:nvPr>
            <p:custDataLst>
              <p:tags r:id="rId16"/>
            </p:custDataLst>
          </p:nvPr>
        </p:nvSpPr>
        <p:spPr bwMode="gray">
          <a:xfrm>
            <a:off x="5135124" y="4535780"/>
            <a:ext cx="296863" cy="192088"/>
          </a:xfrm>
          <a:prstGeom prst="rect">
            <a:avLst/>
          </a:prstGeom>
          <a:solidFill>
            <a:srgbClr val="D7D447"/>
          </a:solidFill>
          <a:ln>
            <a:noFill/>
          </a:ln>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231A3E64-4CA3-499D-B792-911ABA53B5CF}" type="datetime'''''''''''''''''-''''''''''66'''''''''">
              <a:rPr kumimoji="0" lang="en-GB" altLang="en-US" sz="1400" b="0"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-66</a:t>
            </a:fld>
            <a:endParaRPr kumimoji="0" lang="en-GB" sz="1400" b="0"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33" name="Espace réservé du texte 2">
            <a:extLst>
              <a:ext uri="{FF2B5EF4-FFF2-40B4-BE49-F238E27FC236}">
                <a16:creationId xmlns:a16="http://schemas.microsoft.com/office/drawing/2014/main" id="{3CE22215-F2A5-4B75-A533-90AF0981EA81}"/>
              </a:ext>
            </a:extLst>
          </p:cNvPr>
          <p:cNvSpPr>
            <a:spLocks noGrp="1"/>
          </p:cNvSpPr>
          <p:nvPr>
            <p:custDataLst>
              <p:tags r:id="rId17"/>
            </p:custDataLst>
          </p:nvPr>
        </p:nvSpPr>
        <p:spPr bwMode="gray">
          <a:xfrm>
            <a:off x="5141474" y="2100555"/>
            <a:ext cx="2825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63096C7E-167B-447E-BDA8-0CB536F2AAF9}" type="datetime'''1''''''''''''1''''''''''''''''''''''''''''''7'''''''''">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117</a:t>
            </a:fld>
            <a:endParaRPr lang="en-GB" sz="1400" dirty="0">
              <a:solidFill>
                <a:srgbClr val="A6B727"/>
              </a:solidFill>
              <a:latin typeface="72 Light" panose="020B0303030000000003" pitchFamily="34" charset="0"/>
              <a:cs typeface="72 Light" panose="020B0303030000000003" pitchFamily="34" charset="0"/>
            </a:endParaRPr>
          </a:p>
        </p:txBody>
      </p:sp>
      <p:sp>
        <p:nvSpPr>
          <p:cNvPr id="34" name="Espace réservé du texte 2">
            <a:extLst>
              <a:ext uri="{FF2B5EF4-FFF2-40B4-BE49-F238E27FC236}">
                <a16:creationId xmlns:a16="http://schemas.microsoft.com/office/drawing/2014/main" id="{1FFE8E2B-649F-4C05-8C39-FF8D91A195C4}"/>
              </a:ext>
            </a:extLst>
          </p:cNvPr>
          <p:cNvSpPr>
            <a:spLocks noGrp="1"/>
          </p:cNvSpPr>
          <p:nvPr>
            <p:custDataLst>
              <p:tags r:id="rId18"/>
            </p:custDataLst>
          </p:nvPr>
        </p:nvSpPr>
        <p:spPr bwMode="auto">
          <a:xfrm>
            <a:off x="5103374" y="4786605"/>
            <a:ext cx="3587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A970B757-9D73-4374-8519-AA91011F79DB}" type="datetime'''''''''''''''''2''''''0''2''''''''''''''''''1'''''''">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2021</a:t>
            </a:fld>
            <a:endParaRPr lang="en-GB" sz="1400" dirty="0">
              <a:solidFill>
                <a:srgbClr val="A6B727"/>
              </a:solidFill>
              <a:latin typeface="72 Light" panose="020B0303030000000003" pitchFamily="34" charset="0"/>
              <a:cs typeface="72 Light" panose="020B0303030000000003" pitchFamily="34" charset="0"/>
            </a:endParaRPr>
          </a:p>
        </p:txBody>
      </p:sp>
      <p:sp>
        <p:nvSpPr>
          <p:cNvPr id="35" name="Espace réservé du texte 2">
            <a:extLst>
              <a:ext uri="{FF2B5EF4-FFF2-40B4-BE49-F238E27FC236}">
                <a16:creationId xmlns:a16="http://schemas.microsoft.com/office/drawing/2014/main" id="{FA9B0FA1-C9CB-4975-94D0-D59C07AA4B1B}"/>
              </a:ext>
            </a:extLst>
          </p:cNvPr>
          <p:cNvSpPr>
            <a:spLocks noGrp="1"/>
          </p:cNvSpPr>
          <p:nvPr>
            <p:custDataLst>
              <p:tags r:id="rId19"/>
            </p:custDataLst>
          </p:nvPr>
        </p:nvSpPr>
        <p:spPr bwMode="gray">
          <a:xfrm>
            <a:off x="2039499" y="2803817"/>
            <a:ext cx="2349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C7601420-682E-46C4-86F7-40373E69C351}" type="datetime'''''''''4''4'''''''''''''''''''''''''">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44</a:t>
            </a:fld>
            <a:endParaRPr lang="en-GB" sz="1400" dirty="0">
              <a:solidFill>
                <a:srgbClr val="A6B727"/>
              </a:solidFill>
              <a:latin typeface="72 Light" panose="020B0303030000000003" pitchFamily="34" charset="0"/>
              <a:cs typeface="72 Light" panose="020B0303030000000003" pitchFamily="34" charset="0"/>
            </a:endParaRPr>
          </a:p>
        </p:txBody>
      </p:sp>
      <p:sp>
        <p:nvSpPr>
          <p:cNvPr id="36" name="Espace réservé du texte 2">
            <a:extLst>
              <a:ext uri="{FF2B5EF4-FFF2-40B4-BE49-F238E27FC236}">
                <a16:creationId xmlns:a16="http://schemas.microsoft.com/office/drawing/2014/main" id="{961F1235-8D5D-443F-B20A-22CE5A894A59}"/>
              </a:ext>
            </a:extLst>
          </p:cNvPr>
          <p:cNvSpPr>
            <a:spLocks noGrp="1"/>
          </p:cNvSpPr>
          <p:nvPr>
            <p:custDataLst>
              <p:tags r:id="rId20"/>
            </p:custDataLst>
          </p:nvPr>
        </p:nvSpPr>
        <p:spPr bwMode="gray">
          <a:xfrm>
            <a:off x="3560324" y="1627480"/>
            <a:ext cx="3175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a:spcBef>
                <a:spcPct val="0"/>
              </a:spcBef>
              <a:spcAft>
                <a:spcPct val="0"/>
              </a:spcAft>
              <a:buClr>
                <a:srgbClr val="A6B727"/>
              </a:buClr>
              <a:buFont typeface="Corbel" pitchFamily="34" charset="0"/>
              <a:buNone/>
            </a:pPr>
            <a:fld id="{9C5A3DB1-14FB-4BC0-A10E-6ECF54998223}" type="datetime'''''''''''''''3''''''''''''68'''''">
              <a:rPr lang="en-GB" altLang="en-US" sz="1400" smtClean="0">
                <a:solidFill>
                  <a:srgbClr val="A6B727"/>
                </a:solidFill>
                <a:latin typeface="72 Light" panose="020B0303030000000003" pitchFamily="34" charset="0"/>
                <a:cs typeface="72 Light" panose="020B0303030000000003" pitchFamily="34" charset="0"/>
              </a:rPr>
              <a:pPr marL="0" indent="0" algn="ctr">
                <a:spcBef>
                  <a:spcPct val="0"/>
                </a:spcBef>
                <a:spcAft>
                  <a:spcPct val="0"/>
                </a:spcAft>
                <a:buClr>
                  <a:srgbClr val="A6B727"/>
                </a:buClr>
                <a:buFont typeface="Corbel" pitchFamily="34" charset="0"/>
                <a:buNone/>
              </a:pPr>
              <a:t>368</a:t>
            </a:fld>
            <a:endParaRPr lang="en-GB" sz="1400" dirty="0">
              <a:solidFill>
                <a:srgbClr val="A6B727"/>
              </a:solidFill>
              <a:latin typeface="72 Light" panose="020B0303030000000003" pitchFamily="34" charset="0"/>
              <a:cs typeface="72 Light" panose="020B0303030000000003" pitchFamily="34" charset="0"/>
            </a:endParaRPr>
          </a:p>
        </p:txBody>
      </p:sp>
      <p:sp>
        <p:nvSpPr>
          <p:cNvPr id="37" name="Espace réservé du texte 2">
            <a:extLst>
              <a:ext uri="{FF2B5EF4-FFF2-40B4-BE49-F238E27FC236}">
                <a16:creationId xmlns:a16="http://schemas.microsoft.com/office/drawing/2014/main" id="{BB2AE97D-79B9-466E-950A-98DD62EDC339}"/>
              </a:ext>
            </a:extLst>
          </p:cNvPr>
          <p:cNvSpPr>
            <a:spLocks noGrp="1"/>
          </p:cNvSpPr>
          <p:nvPr>
            <p:custDataLst>
              <p:tags r:id="rId21"/>
            </p:custDataLst>
          </p:nvPr>
        </p:nvSpPr>
        <p:spPr bwMode="gray">
          <a:xfrm>
            <a:off x="3612712" y="3503905"/>
            <a:ext cx="212725" cy="192088"/>
          </a:xfrm>
          <a:prstGeom prst="rect">
            <a:avLst/>
          </a:prstGeom>
          <a:solidFill>
            <a:srgbClr val="DF5327"/>
          </a:solidFill>
          <a:ln>
            <a:noFill/>
          </a:ln>
        </p:spPr>
        <p:txBody>
          <a:bodyPr vert="horz" wrap="none" lIns="25400" tIns="0" rIns="2540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fld id="{2AEFB633-84A1-40CE-9E0B-B5C03C5204A3}" type="datetime'''''''3''''''''''''''''''''''''''''''''''''''''3'''''''''">
              <a:rPr kumimoji="0" lang="en-GB" altLang="en-US" sz="1400" b="0" i="0" u="none" strike="noStrike" kern="120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914400" rtl="0" eaLnBrk="1" fontAlgn="auto" latinLnBrk="0" hangingPunct="1">
                <a:lnSpc>
                  <a:spcPct val="90000"/>
                </a:lnSpc>
                <a:spcBef>
                  <a:spcPct val="0"/>
                </a:spcBef>
                <a:spcAft>
                  <a:spcPct val="0"/>
                </a:spcAft>
                <a:buClr>
                  <a:srgbClr val="A6B727"/>
                </a:buClr>
                <a:buSzPct val="80000"/>
                <a:buFont typeface="Corbel" pitchFamily="34" charset="0"/>
                <a:buNone/>
                <a:tabLst/>
                <a:defRPr/>
              </a:pPr>
              <a:t>33</a:t>
            </a:fld>
            <a:endParaRPr kumimoji="0" lang="en-GB" sz="1400" b="0" i="0" u="none" strike="noStrike" kern="120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endParaRPr>
          </a:p>
        </p:txBody>
      </p:sp>
      <p:sp>
        <p:nvSpPr>
          <p:cNvPr id="38" name="Rectangle 37">
            <a:extLst>
              <a:ext uri="{FF2B5EF4-FFF2-40B4-BE49-F238E27FC236}">
                <a16:creationId xmlns:a16="http://schemas.microsoft.com/office/drawing/2014/main" id="{30AF4039-0D8B-49D4-9DBE-8616789DC1DE}"/>
              </a:ext>
            </a:extLst>
          </p:cNvPr>
          <p:cNvSpPr/>
          <p:nvPr>
            <p:custDataLst>
              <p:tags r:id="rId22"/>
            </p:custDataLst>
          </p:nvPr>
        </p:nvSpPr>
        <p:spPr bwMode="auto">
          <a:xfrm>
            <a:off x="1617224" y="5632742"/>
            <a:ext cx="250825" cy="187325"/>
          </a:xfrm>
          <a:prstGeom prst="rect">
            <a:avLst/>
          </a:prstGeom>
          <a:solidFill>
            <a:srgbClr val="FE9E00"/>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72 Light" panose="020B0303030000000003" pitchFamily="34" charset="0"/>
              <a:cs typeface="72 Light" panose="020B0303030000000003" pitchFamily="34" charset="0"/>
            </a:endParaRPr>
          </a:p>
        </p:txBody>
      </p:sp>
      <p:sp>
        <p:nvSpPr>
          <p:cNvPr id="39" name="Rectangle 38">
            <a:extLst>
              <a:ext uri="{FF2B5EF4-FFF2-40B4-BE49-F238E27FC236}">
                <a16:creationId xmlns:a16="http://schemas.microsoft.com/office/drawing/2014/main" id="{3AA07FDE-730C-464A-AF15-795682D3E998}"/>
              </a:ext>
            </a:extLst>
          </p:cNvPr>
          <p:cNvSpPr/>
          <p:nvPr>
            <p:custDataLst>
              <p:tags r:id="rId23"/>
            </p:custDataLst>
          </p:nvPr>
        </p:nvSpPr>
        <p:spPr bwMode="auto">
          <a:xfrm>
            <a:off x="1617224" y="5146967"/>
            <a:ext cx="250825" cy="187325"/>
          </a:xfrm>
          <a:prstGeom prst="rect">
            <a:avLst/>
          </a:prstGeom>
          <a:solidFill>
            <a:srgbClr val="A6B727"/>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72 Light" panose="020B0303030000000003" pitchFamily="34" charset="0"/>
              <a:cs typeface="72 Light" panose="020B0303030000000003" pitchFamily="34" charset="0"/>
            </a:endParaRPr>
          </a:p>
        </p:txBody>
      </p:sp>
      <p:sp>
        <p:nvSpPr>
          <p:cNvPr id="40" name="Rectangle 39">
            <a:extLst>
              <a:ext uri="{FF2B5EF4-FFF2-40B4-BE49-F238E27FC236}">
                <a16:creationId xmlns:a16="http://schemas.microsoft.com/office/drawing/2014/main" id="{0EE5281E-4A4A-4D33-AB54-B6883ED04425}"/>
              </a:ext>
            </a:extLst>
          </p:cNvPr>
          <p:cNvSpPr/>
          <p:nvPr>
            <p:custDataLst>
              <p:tags r:id="rId24"/>
            </p:custDataLst>
          </p:nvPr>
        </p:nvSpPr>
        <p:spPr bwMode="auto">
          <a:xfrm>
            <a:off x="3109474" y="5389855"/>
            <a:ext cx="250825" cy="187325"/>
          </a:xfrm>
          <a:prstGeom prst="rect">
            <a:avLst/>
          </a:prstGeom>
          <a:solidFill>
            <a:srgbClr val="D7D447"/>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72 Light" panose="020B0303030000000003" pitchFamily="34" charset="0"/>
              <a:cs typeface="72 Light" panose="020B0303030000000003" pitchFamily="34" charset="0"/>
            </a:endParaRPr>
          </a:p>
        </p:txBody>
      </p:sp>
      <p:sp>
        <p:nvSpPr>
          <p:cNvPr id="41" name="Rectangle 40">
            <a:extLst>
              <a:ext uri="{FF2B5EF4-FFF2-40B4-BE49-F238E27FC236}">
                <a16:creationId xmlns:a16="http://schemas.microsoft.com/office/drawing/2014/main" id="{8E70AAAB-C37F-409B-A87C-B1EAAABA5E17}"/>
              </a:ext>
            </a:extLst>
          </p:cNvPr>
          <p:cNvSpPr/>
          <p:nvPr>
            <p:custDataLst>
              <p:tags r:id="rId25"/>
            </p:custDataLst>
          </p:nvPr>
        </p:nvSpPr>
        <p:spPr bwMode="auto">
          <a:xfrm>
            <a:off x="3109474" y="5146967"/>
            <a:ext cx="250825" cy="187325"/>
          </a:xfrm>
          <a:prstGeom prst="rect">
            <a:avLst/>
          </a:prstGeom>
          <a:solidFill>
            <a:srgbClr val="418AB3"/>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72 Light" panose="020B0303030000000003" pitchFamily="34" charset="0"/>
              <a:cs typeface="72 Light" panose="020B0303030000000003" pitchFamily="34" charset="0"/>
            </a:endParaRPr>
          </a:p>
        </p:txBody>
      </p:sp>
      <p:sp>
        <p:nvSpPr>
          <p:cNvPr id="42" name="Rectangle 41">
            <a:extLst>
              <a:ext uri="{FF2B5EF4-FFF2-40B4-BE49-F238E27FC236}">
                <a16:creationId xmlns:a16="http://schemas.microsoft.com/office/drawing/2014/main" id="{B6ED89FE-96B3-44C8-84BE-99E45F1DC7BB}"/>
              </a:ext>
            </a:extLst>
          </p:cNvPr>
          <p:cNvSpPr/>
          <p:nvPr>
            <p:custDataLst>
              <p:tags r:id="rId26"/>
            </p:custDataLst>
          </p:nvPr>
        </p:nvSpPr>
        <p:spPr bwMode="auto">
          <a:xfrm>
            <a:off x="1617224" y="5389855"/>
            <a:ext cx="250825" cy="187325"/>
          </a:xfrm>
          <a:prstGeom prst="rect">
            <a:avLst/>
          </a:prstGeom>
          <a:solidFill>
            <a:srgbClr val="DF5327"/>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chemeClr val="accent1">
                    <a:shade val="50000"/>
                  </a:schemeClr>
                </a:solidFill>
                <a:prstDash val="solid"/>
                <a:round/>
                <a:headEnd type="none" w="med" len="med"/>
                <a:tailEnd type="none" w="med" len="med"/>
              </a14:hiddenLine>
            </a:ext>
          </a:ex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72 Light" panose="020B0303030000000003" pitchFamily="34" charset="0"/>
              <a:cs typeface="72 Light" panose="020B0303030000000003" pitchFamily="34" charset="0"/>
            </a:endParaRPr>
          </a:p>
        </p:txBody>
      </p:sp>
      <p:sp>
        <p:nvSpPr>
          <p:cNvPr id="43" name="Espace réservé du texte 2">
            <a:extLst>
              <a:ext uri="{FF2B5EF4-FFF2-40B4-BE49-F238E27FC236}">
                <a16:creationId xmlns:a16="http://schemas.microsoft.com/office/drawing/2014/main" id="{DDC53096-A7C5-4F0D-A972-8B37D380FCA8}"/>
              </a:ext>
            </a:extLst>
          </p:cNvPr>
          <p:cNvSpPr>
            <a:spLocks noGrp="1"/>
          </p:cNvSpPr>
          <p:nvPr>
            <p:custDataLst>
              <p:tags r:id="rId27"/>
            </p:custDataLst>
          </p:nvPr>
        </p:nvSpPr>
        <p:spPr bwMode="auto">
          <a:xfrm>
            <a:off x="1918849" y="5142205"/>
            <a:ext cx="6175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B9AA0B0B-ED92-4872-AF3A-536D43EBCED2}" type="datetime'R''''''''''''''''e''''''''''''''''v''''''''''''''''enus'''">
              <a:rPr lang="en-GB" altLang="en-US" sz="14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Revenus</a:t>
            </a:fld>
            <a:endParaRPr lang="en-GB" sz="1400" dirty="0">
              <a:solidFill>
                <a:srgbClr val="A6B727"/>
              </a:solidFill>
              <a:latin typeface="72 Light" panose="020B0303030000000003" pitchFamily="34" charset="0"/>
              <a:cs typeface="72 Light" panose="020B0303030000000003" pitchFamily="34" charset="0"/>
            </a:endParaRPr>
          </a:p>
        </p:txBody>
      </p:sp>
      <p:sp>
        <p:nvSpPr>
          <p:cNvPr id="44" name="Espace réservé du texte 2">
            <a:extLst>
              <a:ext uri="{FF2B5EF4-FFF2-40B4-BE49-F238E27FC236}">
                <a16:creationId xmlns:a16="http://schemas.microsoft.com/office/drawing/2014/main" id="{849FAE3C-7CA8-45E4-B411-61E65273619F}"/>
              </a:ext>
            </a:extLst>
          </p:cNvPr>
          <p:cNvSpPr>
            <a:spLocks noGrp="1"/>
          </p:cNvSpPr>
          <p:nvPr>
            <p:custDataLst>
              <p:tags r:id="rId28"/>
            </p:custDataLst>
          </p:nvPr>
        </p:nvSpPr>
        <p:spPr bwMode="auto">
          <a:xfrm>
            <a:off x="3411099" y="5385092"/>
            <a:ext cx="10969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99A5352F-BB67-4C38-9696-2E3B56DA26CE}" type="datetime'''''F''''r''ais'''''''' f''i''n''''''a''nc''''''''ie''r''s'">
              <a:rPr lang="en-GB" altLang="en-US" sz="14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Frais financiers</a:t>
            </a:fld>
            <a:endParaRPr lang="en-GB" sz="1400" dirty="0">
              <a:solidFill>
                <a:srgbClr val="A6B727"/>
              </a:solidFill>
              <a:latin typeface="72 Light" panose="020B0303030000000003" pitchFamily="34" charset="0"/>
              <a:cs typeface="72 Light" panose="020B0303030000000003" pitchFamily="34" charset="0"/>
            </a:endParaRPr>
          </a:p>
        </p:txBody>
      </p:sp>
      <p:sp>
        <p:nvSpPr>
          <p:cNvPr id="45" name="Espace réservé du texte 2">
            <a:extLst>
              <a:ext uri="{FF2B5EF4-FFF2-40B4-BE49-F238E27FC236}">
                <a16:creationId xmlns:a16="http://schemas.microsoft.com/office/drawing/2014/main" id="{3B8CDF9F-CEF8-4444-A014-F0F763F8D2AF}"/>
              </a:ext>
            </a:extLst>
          </p:cNvPr>
          <p:cNvSpPr>
            <a:spLocks noGrp="1"/>
          </p:cNvSpPr>
          <p:nvPr>
            <p:custDataLst>
              <p:tags r:id="rId29"/>
            </p:custDataLst>
          </p:nvPr>
        </p:nvSpPr>
        <p:spPr bwMode="auto">
          <a:xfrm>
            <a:off x="1918849" y="5627980"/>
            <a:ext cx="3937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6C1601CC-D1EE-4C71-86E6-CD65CB2B2A39}" type="datetime'''''''''''''''''''''''''''O''''''''''p''''ex'''''">
              <a:rPr lang="en-GB" altLang="en-US" sz="14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Opex</a:t>
            </a:fld>
            <a:endParaRPr lang="en-GB" sz="1400" dirty="0">
              <a:solidFill>
                <a:srgbClr val="A6B727"/>
              </a:solidFill>
              <a:latin typeface="72 Light" panose="020B0303030000000003" pitchFamily="34" charset="0"/>
              <a:cs typeface="72 Light" panose="020B0303030000000003" pitchFamily="34" charset="0"/>
            </a:endParaRPr>
          </a:p>
        </p:txBody>
      </p:sp>
      <p:sp>
        <p:nvSpPr>
          <p:cNvPr id="46" name="Espace réservé du texte 2">
            <a:extLst>
              <a:ext uri="{FF2B5EF4-FFF2-40B4-BE49-F238E27FC236}">
                <a16:creationId xmlns:a16="http://schemas.microsoft.com/office/drawing/2014/main" id="{351D38B5-74B4-4DAE-A135-3CBB5014562B}"/>
              </a:ext>
            </a:extLst>
          </p:cNvPr>
          <p:cNvSpPr>
            <a:spLocks noGrp="1"/>
          </p:cNvSpPr>
          <p:nvPr>
            <p:custDataLst>
              <p:tags r:id="rId30"/>
            </p:custDataLst>
          </p:nvPr>
        </p:nvSpPr>
        <p:spPr bwMode="auto">
          <a:xfrm>
            <a:off x="3411099" y="5142205"/>
            <a:ext cx="11430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F27FABFB-A1D2-411B-9652-F2F69FD7A714}" type="datetime'''A''''m''''o''''''rti''s''''s''''e''''''''m''en''t'''''">
              <a:rPr lang="en-GB" altLang="en-US" sz="14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Amortissement</a:t>
            </a:fld>
            <a:endParaRPr lang="en-GB" sz="1400" dirty="0">
              <a:solidFill>
                <a:srgbClr val="A6B727"/>
              </a:solidFill>
              <a:latin typeface="72 Light" panose="020B0303030000000003" pitchFamily="34" charset="0"/>
              <a:cs typeface="72 Light" panose="020B0303030000000003" pitchFamily="34" charset="0"/>
            </a:endParaRPr>
          </a:p>
        </p:txBody>
      </p:sp>
      <p:sp>
        <p:nvSpPr>
          <p:cNvPr id="47" name="Espace réservé du texte 2">
            <a:extLst>
              <a:ext uri="{FF2B5EF4-FFF2-40B4-BE49-F238E27FC236}">
                <a16:creationId xmlns:a16="http://schemas.microsoft.com/office/drawing/2014/main" id="{3985C5A1-07BE-425C-AB9D-613BCD920093}"/>
              </a:ext>
            </a:extLst>
          </p:cNvPr>
          <p:cNvSpPr>
            <a:spLocks noGrp="1"/>
          </p:cNvSpPr>
          <p:nvPr>
            <p:custDataLst>
              <p:tags r:id="rId31"/>
            </p:custDataLst>
          </p:nvPr>
        </p:nvSpPr>
        <p:spPr bwMode="auto">
          <a:xfrm>
            <a:off x="1918849" y="5385092"/>
            <a:ext cx="10890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spcBef>
                <a:spcPct val="0"/>
              </a:spcBef>
              <a:spcAft>
                <a:spcPct val="0"/>
              </a:spcAft>
              <a:buClr>
                <a:srgbClr val="A6B727"/>
              </a:buClr>
              <a:buFont typeface="Corbel" pitchFamily="34" charset="0"/>
              <a:buNone/>
            </a:pPr>
            <a:fld id="{068C97B8-0CC7-4CE0-86D1-A0315B3B63E6}" type="datetime'Ben''''''''ef'''''' ''''''r''''''e''''''p''or''t''é''s'''">
              <a:rPr lang="en-GB" altLang="en-US" sz="1400" smtClean="0">
                <a:solidFill>
                  <a:srgbClr val="A6B727"/>
                </a:solidFill>
                <a:latin typeface="72 Light" panose="020B0303030000000003" pitchFamily="34" charset="0"/>
                <a:cs typeface="72 Light" panose="020B0303030000000003" pitchFamily="34" charset="0"/>
              </a:rPr>
              <a:pPr marL="0" indent="0">
                <a:spcBef>
                  <a:spcPct val="0"/>
                </a:spcBef>
                <a:spcAft>
                  <a:spcPct val="0"/>
                </a:spcAft>
                <a:buClr>
                  <a:srgbClr val="A6B727"/>
                </a:buClr>
                <a:buFont typeface="Corbel" pitchFamily="34" charset="0"/>
                <a:buNone/>
              </a:pPr>
              <a:t>Benef reportés</a:t>
            </a:fld>
            <a:endParaRPr lang="en-GB" sz="1400" dirty="0">
              <a:solidFill>
                <a:srgbClr val="A6B727"/>
              </a:solidFill>
              <a:latin typeface="72 Light" panose="020B0303030000000003" pitchFamily="34" charset="0"/>
              <a:cs typeface="72 Light" panose="020B0303030000000003" pitchFamily="34" charset="0"/>
            </a:endParaRPr>
          </a:p>
        </p:txBody>
      </p:sp>
      <p:sp>
        <p:nvSpPr>
          <p:cNvPr id="48" name="Espace réservé du contenu 3">
            <a:extLst>
              <a:ext uri="{FF2B5EF4-FFF2-40B4-BE49-F238E27FC236}">
                <a16:creationId xmlns:a16="http://schemas.microsoft.com/office/drawing/2014/main" id="{A5F131C1-397E-4354-9E11-B472C078A0D9}"/>
              </a:ext>
            </a:extLst>
          </p:cNvPr>
          <p:cNvSpPr txBox="1">
            <a:spLocks/>
          </p:cNvSpPr>
          <p:nvPr/>
        </p:nvSpPr>
        <p:spPr>
          <a:xfrm>
            <a:off x="6839173" y="2612524"/>
            <a:ext cx="5683249"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R="0" lvl="0" algn="l" defTabSz="914400" rtl="0" eaLnBrk="1" fontAlgn="auto" latinLnBrk="0" hangingPunct="1">
              <a:lnSpc>
                <a:spcPct val="90000"/>
              </a:lnSpc>
              <a:spcBef>
                <a:spcPts val="1400"/>
              </a:spcBef>
              <a:spcAft>
                <a:spcPts val="0"/>
              </a:spcAft>
              <a:buClrTx/>
              <a:buSzPct val="80000"/>
              <a:buFont typeface="Courier New" panose="02070309020205020404" pitchFamily="49" charset="0"/>
              <a:buChar char="o"/>
              <a:tabLst/>
              <a:defRPr/>
            </a:pPr>
            <a:r>
              <a:rPr kumimoji="0" lang="fr-FR" sz="1800" b="0" i="0" u="none" strike="noStrike" kern="1200" cap="none" spc="0" normalizeH="0" baseline="0" noProof="0" dirty="0">
                <a:ln>
                  <a:noFill/>
                </a:ln>
                <a:solidFill>
                  <a:schemeClr val="tx1"/>
                </a:solidFill>
                <a:effectLst/>
                <a:uLnTx/>
                <a:uFillTx/>
                <a:latin typeface="72 Light" panose="020B0303030000000003" pitchFamily="34" charset="0"/>
                <a:cs typeface="72 Light" panose="020B0303030000000003" pitchFamily="34" charset="0"/>
              </a:rPr>
              <a:t>Production </a:t>
            </a:r>
          </a:p>
          <a:p>
            <a:pPr marR="0" lvl="1" algn="l" defTabSz="914400" rtl="0" eaLnBrk="1" fontAlgn="auto" latinLnBrk="0" hangingPunct="1">
              <a:lnSpc>
                <a:spcPct val="90000"/>
              </a:lnSpc>
              <a:spcBef>
                <a:spcPts val="200"/>
              </a:spcBef>
              <a:spcAft>
                <a:spcPts val="400"/>
              </a:spcAft>
              <a:buClrTx/>
              <a:buSzPct val="80000"/>
              <a:buFont typeface="72 Light" panose="020B0303030000000003" pitchFamily="34" charset="0"/>
              <a:buChar char="—"/>
              <a:tabLst/>
              <a:defRPr/>
            </a:pPr>
            <a:r>
              <a:rPr kumimoji="0" lang="fr-FR" sz="1800" b="0" i="0" u="none" strike="noStrike" kern="1200" cap="none" spc="0" normalizeH="0" baseline="0" noProof="0" dirty="0">
                <a:ln>
                  <a:noFill/>
                </a:ln>
                <a:solidFill>
                  <a:schemeClr val="tx1"/>
                </a:solidFill>
                <a:effectLst/>
                <a:uLnTx/>
                <a:uFillTx/>
                <a:latin typeface="72 Light" panose="020B0303030000000003" pitchFamily="34" charset="0"/>
                <a:cs typeface="72 Light" panose="020B0303030000000003" pitchFamily="34" charset="0"/>
              </a:rPr>
              <a:t> </a:t>
            </a:r>
            <a:r>
              <a:rPr kumimoji="0" lang="fr-FR" sz="1400" b="0" i="0" u="none" strike="noStrike" kern="1200" cap="none" spc="0" normalizeH="0" baseline="0" noProof="0" dirty="0">
                <a:ln>
                  <a:noFill/>
                </a:ln>
                <a:solidFill>
                  <a:schemeClr val="tx1"/>
                </a:solidFill>
                <a:effectLst/>
                <a:uLnTx/>
                <a:uFillTx/>
                <a:latin typeface="72 Light" panose="020B0303030000000003" pitchFamily="34" charset="0"/>
                <a:cs typeface="72 Light" panose="020B0303030000000003" pitchFamily="34" charset="0"/>
              </a:rPr>
              <a:t>Janvier-Mars 2021 =  production plus faible </a:t>
            </a:r>
          </a:p>
          <a:p>
            <a:pPr marL="274320" marR="0" lvl="1" indent="0" algn="l" defTabSz="914400" rtl="0" eaLnBrk="1" fontAlgn="auto" latinLnBrk="0" hangingPunct="1">
              <a:lnSpc>
                <a:spcPct val="90000"/>
              </a:lnSpc>
              <a:spcBef>
                <a:spcPts val="200"/>
              </a:spcBef>
              <a:spcAft>
                <a:spcPts val="400"/>
              </a:spcAft>
              <a:buClrTx/>
              <a:buSzPct val="80000"/>
              <a:buNone/>
              <a:tabLst/>
              <a:defRPr/>
            </a:pPr>
            <a:r>
              <a:rPr lang="fr-FR" sz="1400" dirty="0">
                <a:solidFill>
                  <a:schemeClr val="tx1"/>
                </a:solidFill>
                <a:latin typeface="72 Light" panose="020B0303030000000003" pitchFamily="34" charset="0"/>
                <a:cs typeface="72 Light" panose="020B0303030000000003" pitchFamily="34" charset="0"/>
              </a:rPr>
              <a:t>		</a:t>
            </a:r>
            <a:r>
              <a:rPr kumimoji="0" lang="fr-FR" sz="1400" b="0" i="0" u="none" strike="noStrike" kern="1200" cap="none" spc="0" normalizeH="0" baseline="0" noProof="0" dirty="0">
                <a:ln>
                  <a:noFill/>
                </a:ln>
                <a:solidFill>
                  <a:schemeClr val="tx1"/>
                </a:solidFill>
                <a:effectLst/>
                <a:uLnTx/>
                <a:uFillTx/>
                <a:latin typeface="72 Light" panose="020B0303030000000003" pitchFamily="34" charset="0"/>
                <a:cs typeface="72 Light" panose="020B0303030000000003" pitchFamily="34" charset="0"/>
              </a:rPr>
              <a:t>(aligné avec notre scenario minimum)</a:t>
            </a:r>
          </a:p>
          <a:p>
            <a:pPr marR="0" lvl="0" algn="l" defTabSz="914400" rtl="0" eaLnBrk="1" fontAlgn="auto" latinLnBrk="0" hangingPunct="1">
              <a:lnSpc>
                <a:spcPct val="90000"/>
              </a:lnSpc>
              <a:spcBef>
                <a:spcPts val="1400"/>
              </a:spcBef>
              <a:spcAft>
                <a:spcPts val="0"/>
              </a:spcAft>
              <a:buClrTx/>
              <a:buSzPct val="80000"/>
              <a:buFont typeface="Courier New" panose="02070309020205020404" pitchFamily="49" charset="0"/>
              <a:buChar char="o"/>
              <a:tabLst/>
              <a:defRPr/>
            </a:pPr>
            <a:r>
              <a:rPr kumimoji="0" lang="fr-FR" sz="1800" b="0" i="0" u="none" strike="noStrike" kern="1200" cap="none" spc="0" normalizeH="0" baseline="0" noProof="0" dirty="0">
                <a:ln>
                  <a:noFill/>
                </a:ln>
                <a:solidFill>
                  <a:schemeClr val="tx1"/>
                </a:solidFill>
                <a:effectLst/>
                <a:uLnTx/>
                <a:uFillTx/>
                <a:latin typeface="72 Light" panose="020B0303030000000003" pitchFamily="34" charset="0"/>
                <a:cs typeface="72 Light" panose="020B0303030000000003" pitchFamily="34" charset="0"/>
              </a:rPr>
              <a:t>Prix moins élevés </a:t>
            </a:r>
          </a:p>
          <a:p>
            <a:pPr marR="0" lvl="1" algn="l" defTabSz="914400" rtl="0" eaLnBrk="1" fontAlgn="auto" latinLnBrk="0" hangingPunct="1">
              <a:lnSpc>
                <a:spcPct val="90000"/>
              </a:lnSpc>
              <a:spcBef>
                <a:spcPts val="200"/>
              </a:spcBef>
              <a:spcAft>
                <a:spcPts val="400"/>
              </a:spcAft>
              <a:buClrTx/>
              <a:buSzPct val="80000"/>
              <a:buFont typeface="72 Light" panose="020B0303030000000003" pitchFamily="34" charset="0"/>
              <a:buChar char="—"/>
              <a:tabLst/>
              <a:defRPr/>
            </a:pPr>
            <a:r>
              <a:rPr kumimoji="0" lang="fr-FR" sz="1400" b="0" i="0" u="none" strike="noStrike" kern="1200" cap="none" spc="0" normalizeH="0" baseline="0" noProof="0" dirty="0">
                <a:ln>
                  <a:noFill/>
                </a:ln>
                <a:solidFill>
                  <a:schemeClr val="tx1"/>
                </a:solidFill>
                <a:effectLst/>
                <a:uLnTx/>
                <a:uFillTx/>
                <a:latin typeface="72 Light" panose="020B0303030000000003" pitchFamily="34" charset="0"/>
                <a:cs typeface="72 Light" panose="020B0303030000000003" pitchFamily="34" charset="0"/>
              </a:rPr>
              <a:t> 105,7 €/MWh </a:t>
            </a:r>
          </a:p>
          <a:p>
            <a:pPr marR="0" lvl="1" algn="l" defTabSz="914400" rtl="0" eaLnBrk="1" fontAlgn="auto" latinLnBrk="0" hangingPunct="1">
              <a:lnSpc>
                <a:spcPct val="90000"/>
              </a:lnSpc>
              <a:spcBef>
                <a:spcPts val="200"/>
              </a:spcBef>
              <a:spcAft>
                <a:spcPts val="400"/>
              </a:spcAft>
              <a:buClrTx/>
              <a:buSzPct val="80000"/>
              <a:buFont typeface="72 Light" panose="020B0303030000000003" pitchFamily="34" charset="0"/>
              <a:buChar char="—"/>
              <a:tabLst/>
              <a:defRPr/>
            </a:pPr>
            <a:r>
              <a:rPr kumimoji="0" lang="fr-FR" sz="1400" b="0" i="0" u="none" strike="noStrike" kern="1200" cap="none" spc="0" normalizeH="0" baseline="0" noProof="0" dirty="0">
                <a:ln>
                  <a:noFill/>
                </a:ln>
                <a:solidFill>
                  <a:schemeClr val="tx1"/>
                </a:solidFill>
                <a:effectLst/>
                <a:uLnTx/>
                <a:uFillTx/>
                <a:latin typeface="72 Light" panose="020B0303030000000003" pitchFamily="34" charset="0"/>
                <a:cs typeface="72 Light" panose="020B0303030000000003" pitchFamily="34" charset="0"/>
              </a:rPr>
              <a:t> contre 111,7 €/MWh en 2020</a:t>
            </a:r>
          </a:p>
        </p:txBody>
      </p:sp>
    </p:spTree>
    <p:extLst>
      <p:ext uri="{BB962C8B-B14F-4D97-AF65-F5344CB8AC3E}">
        <p14:creationId xmlns:p14="http://schemas.microsoft.com/office/powerpoint/2010/main" val="4184703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MARCHÔVENT</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graphicFrame>
        <p:nvGraphicFramePr>
          <p:cNvPr id="15" name="Graphique 14">
            <a:extLst>
              <a:ext uri="{FF2B5EF4-FFF2-40B4-BE49-F238E27FC236}">
                <a16:creationId xmlns:a16="http://schemas.microsoft.com/office/drawing/2014/main" id="{D57E9EE3-03AB-4262-B598-432FE940F48D}"/>
              </a:ext>
            </a:extLst>
          </p:cNvPr>
          <p:cNvGraphicFramePr>
            <a:graphicFrameLocks/>
          </p:cNvGraphicFramePr>
          <p:nvPr>
            <p:extLst>
              <p:ext uri="{D42A27DB-BD31-4B8C-83A1-F6EECF244321}">
                <p14:modId xmlns:p14="http://schemas.microsoft.com/office/powerpoint/2010/main" val="3622188745"/>
              </p:ext>
            </p:extLst>
          </p:nvPr>
        </p:nvGraphicFramePr>
        <p:xfrm>
          <a:off x="433432" y="1300930"/>
          <a:ext cx="11325136" cy="4723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577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MARCHÔVENT</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graphicFrame>
        <p:nvGraphicFramePr>
          <p:cNvPr id="6" name="Graphique 5">
            <a:extLst>
              <a:ext uri="{FF2B5EF4-FFF2-40B4-BE49-F238E27FC236}">
                <a16:creationId xmlns:a16="http://schemas.microsoft.com/office/drawing/2014/main" id="{74CAB7E9-3001-4E1B-9A40-2E37297E5AB3}"/>
              </a:ext>
            </a:extLst>
          </p:cNvPr>
          <p:cNvGraphicFramePr>
            <a:graphicFrameLocks/>
          </p:cNvGraphicFramePr>
          <p:nvPr>
            <p:extLst>
              <p:ext uri="{D42A27DB-BD31-4B8C-83A1-F6EECF244321}">
                <p14:modId xmlns:p14="http://schemas.microsoft.com/office/powerpoint/2010/main" val="4254232666"/>
              </p:ext>
            </p:extLst>
          </p:nvPr>
        </p:nvGraphicFramePr>
        <p:xfrm>
          <a:off x="545425" y="1253998"/>
          <a:ext cx="11244404" cy="4597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1040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MARCHÔVENT</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4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graphicFrame>
        <p:nvGraphicFramePr>
          <p:cNvPr id="7" name="Chart 131">
            <a:extLst>
              <a:ext uri="{FF2B5EF4-FFF2-40B4-BE49-F238E27FC236}">
                <a16:creationId xmlns:a16="http://schemas.microsoft.com/office/drawing/2014/main" id="{37CA96D5-8980-4A41-8991-C3A41A2686A7}"/>
              </a:ext>
            </a:extLst>
          </p:cNvPr>
          <p:cNvGraphicFramePr/>
          <p:nvPr>
            <p:custDataLst>
              <p:tags r:id="rId1"/>
            </p:custDataLst>
            <p:extLst>
              <p:ext uri="{D42A27DB-BD31-4B8C-83A1-F6EECF244321}">
                <p14:modId xmlns:p14="http://schemas.microsoft.com/office/powerpoint/2010/main" val="2359249154"/>
              </p:ext>
            </p:extLst>
          </p:nvPr>
        </p:nvGraphicFramePr>
        <p:xfrm>
          <a:off x="1060449" y="2299931"/>
          <a:ext cx="9328150" cy="3289300"/>
        </p:xfrm>
        <a:graphic>
          <a:graphicData uri="http://schemas.openxmlformats.org/drawingml/2006/chart">
            <c:chart xmlns:c="http://schemas.openxmlformats.org/drawingml/2006/chart" xmlns:r="http://schemas.openxmlformats.org/officeDocument/2006/relationships" r:id="rId44"/>
          </a:graphicData>
        </a:graphic>
      </p:graphicFrame>
      <p:cxnSp>
        <p:nvCxnSpPr>
          <p:cNvPr id="8" name="Straight Connector 14">
            <a:extLst>
              <a:ext uri="{FF2B5EF4-FFF2-40B4-BE49-F238E27FC236}">
                <a16:creationId xmlns:a16="http://schemas.microsoft.com/office/drawing/2014/main" id="{CBF0803E-E963-4470-8DF3-0F77CA3DFF79}"/>
              </a:ext>
            </a:extLst>
          </p:cNvPr>
          <p:cNvCxnSpPr>
            <a:cxnSpLocks/>
          </p:cNvCxnSpPr>
          <p:nvPr>
            <p:custDataLst>
              <p:tags r:id="rId2"/>
            </p:custDataLst>
          </p:nvPr>
        </p:nvCxnSpPr>
        <p:spPr bwMode="auto">
          <a:xfrm flipV="1">
            <a:off x="1904999" y="1953856"/>
            <a:ext cx="0" cy="438150"/>
          </a:xfrm>
          <a:prstGeom prst="line">
            <a:avLst/>
          </a:prstGeom>
          <a:solidFill>
            <a:srgbClr val="A6B727"/>
          </a:solidFill>
          <a:ln w="12700" cap="flat" cmpd="sng" algn="ctr">
            <a:solidFill>
              <a:srgbClr val="000000"/>
            </a:solidFill>
            <a:prstDash val="solid"/>
            <a:round/>
            <a:headEnd type="none" w="med" len="med"/>
            <a:tailEnd type="none" w="med" len="med"/>
          </a:ln>
          <a:effectLst/>
        </p:spPr>
      </p:cxnSp>
      <p:cxnSp>
        <p:nvCxnSpPr>
          <p:cNvPr id="9" name="Straight Connector 23">
            <a:extLst>
              <a:ext uri="{FF2B5EF4-FFF2-40B4-BE49-F238E27FC236}">
                <a16:creationId xmlns:a16="http://schemas.microsoft.com/office/drawing/2014/main" id="{EBFD34EA-D93A-48EC-A0DA-6E69D767B1AE}"/>
              </a:ext>
            </a:extLst>
          </p:cNvPr>
          <p:cNvCxnSpPr/>
          <p:nvPr>
            <p:custDataLst>
              <p:tags r:id="rId3"/>
            </p:custDataLst>
          </p:nvPr>
        </p:nvCxnSpPr>
        <p:spPr bwMode="auto">
          <a:xfrm>
            <a:off x="1904999" y="1953856"/>
            <a:ext cx="4581525" cy="0"/>
          </a:xfrm>
          <a:prstGeom prst="line">
            <a:avLst/>
          </a:prstGeom>
          <a:noFill/>
          <a:ln w="12700" cap="flat" cmpd="sng" algn="ctr">
            <a:solidFill>
              <a:srgbClr val="000000"/>
            </a:solidFill>
            <a:prstDash val="solid"/>
            <a:round/>
            <a:headEnd type="none" w="med" len="med"/>
            <a:tailEnd type="none" w="med" len="med"/>
          </a:ln>
          <a:effectLst/>
        </p:spPr>
      </p:cxnSp>
      <p:cxnSp>
        <p:nvCxnSpPr>
          <p:cNvPr id="11" name="Straight Connector 24">
            <a:extLst>
              <a:ext uri="{FF2B5EF4-FFF2-40B4-BE49-F238E27FC236}">
                <a16:creationId xmlns:a16="http://schemas.microsoft.com/office/drawing/2014/main" id="{218F1E4F-B07E-43B7-A4C1-1EFFFB908FF0}"/>
              </a:ext>
            </a:extLst>
          </p:cNvPr>
          <p:cNvCxnSpPr/>
          <p:nvPr>
            <p:custDataLst>
              <p:tags r:id="rId4"/>
            </p:custDataLst>
          </p:nvPr>
        </p:nvCxnSpPr>
        <p:spPr bwMode="auto">
          <a:xfrm>
            <a:off x="6486524" y="1953856"/>
            <a:ext cx="0" cy="152400"/>
          </a:xfrm>
          <a:prstGeom prst="line">
            <a:avLst/>
          </a:prstGeom>
          <a:noFill/>
          <a:ln w="12700" cap="flat" cmpd="sng" algn="ctr">
            <a:solidFill>
              <a:srgbClr val="000000"/>
            </a:solidFill>
            <a:prstDash val="solid"/>
            <a:round/>
            <a:headEnd type="none" w="med" len="med"/>
            <a:tailEnd type="triangle" w="med" len="med"/>
          </a:ln>
          <a:effectLst/>
        </p:spPr>
      </p:cxnSp>
      <p:sp>
        <p:nvSpPr>
          <p:cNvPr id="12" name="Rectangle 11">
            <a:extLst>
              <a:ext uri="{FF2B5EF4-FFF2-40B4-BE49-F238E27FC236}">
                <a16:creationId xmlns:a16="http://schemas.microsoft.com/office/drawing/2014/main" id="{895E3230-2528-4C09-BCA6-3C955996A821}"/>
              </a:ext>
            </a:extLst>
          </p:cNvPr>
          <p:cNvSpPr>
            <a:spLocks noGrp="1" noChangeArrowheads="1"/>
          </p:cNvSpPr>
          <p:nvPr>
            <p:custDataLst>
              <p:tags r:id="rId5"/>
            </p:custDataLst>
          </p:nvPr>
        </p:nvSpPr>
        <p:spPr bwMode="gray">
          <a:xfrm>
            <a:off x="1708149" y="3050819"/>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3EB4DF2A-9622-40A9-9213-6BBE3C861F03}" type="datetime'''''''''''''''''''''''3''''5,0'''''''''''''''''''''">
              <a:rPr kumimoji="0" lang="en-GB" altLang="en-US" sz="1400" b="0" i="0" u="none" strike="noStrike" kern="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35,0</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13" name="Rectangle 12">
            <a:extLst>
              <a:ext uri="{FF2B5EF4-FFF2-40B4-BE49-F238E27FC236}">
                <a16:creationId xmlns:a16="http://schemas.microsoft.com/office/drawing/2014/main" id="{DAB9AE90-00B8-4968-9209-FC01D293BF3E}"/>
              </a:ext>
            </a:extLst>
          </p:cNvPr>
          <p:cNvSpPr>
            <a:spLocks noGrp="1" noChangeArrowheads="1"/>
          </p:cNvSpPr>
          <p:nvPr>
            <p:custDataLst>
              <p:tags r:id="rId6"/>
            </p:custDataLst>
          </p:nvPr>
        </p:nvSpPr>
        <p:spPr bwMode="gray">
          <a:xfrm>
            <a:off x="1708149" y="4449406"/>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664E96F0-FA26-441B-BAD5-9242D917E138}" type="datetime'''''''''''''''''''''''''''6''''''''''''''''''5,''''''''0'''">
              <a:rPr kumimoji="0" lang="en-GB" altLang="en-US" sz="1400" b="0" i="0" u="none" strike="noStrike" kern="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65,0</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14" name="Rectangle 13">
            <a:extLst>
              <a:ext uri="{FF2B5EF4-FFF2-40B4-BE49-F238E27FC236}">
                <a16:creationId xmlns:a16="http://schemas.microsoft.com/office/drawing/2014/main" id="{A273D6AB-8C7F-422A-8B45-F985F19771AC}"/>
              </a:ext>
            </a:extLst>
          </p:cNvPr>
          <p:cNvSpPr>
            <a:spLocks noGrp="1" noChangeArrowheads="1"/>
          </p:cNvSpPr>
          <p:nvPr>
            <p:custDataLst>
              <p:tags r:id="rId7"/>
            </p:custDataLst>
          </p:nvPr>
        </p:nvSpPr>
        <p:spPr bwMode="auto">
          <a:xfrm>
            <a:off x="2924174" y="5651145"/>
            <a:ext cx="10160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346759B3-8BA8-486D-B0C5-B8FDDD58419A}" type="datetime'''''S''c''''e''n''''''''''''a''''r''i''o'''''' ''''Ba''s'''''">
              <a:rPr kumimoji="0" lang="en-GB" altLang="en-US" sz="1400" b="0" i="0" u="none" strike="noStrike" kern="0" cap="none" spc="0" normalizeH="0" baseline="0" noProof="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Scenario Bas</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15" name="Rectangle 14">
            <a:extLst>
              <a:ext uri="{FF2B5EF4-FFF2-40B4-BE49-F238E27FC236}">
                <a16:creationId xmlns:a16="http://schemas.microsoft.com/office/drawing/2014/main" id="{555B4CFD-8B32-4557-9B16-592A46D60CAB}"/>
              </a:ext>
            </a:extLst>
          </p:cNvPr>
          <p:cNvSpPr>
            <a:spLocks noGrp="1" noChangeArrowheads="1"/>
          </p:cNvSpPr>
          <p:nvPr>
            <p:custDataLst>
              <p:tags r:id="rId8"/>
            </p:custDataLst>
          </p:nvPr>
        </p:nvSpPr>
        <p:spPr bwMode="gray">
          <a:xfrm>
            <a:off x="1755774" y="5379681"/>
            <a:ext cx="298450" cy="212725"/>
          </a:xfrm>
          <a:prstGeom prst="rect">
            <a:avLst/>
          </a:prstGeom>
          <a:solidFill>
            <a:srgbClr val="FE9E00"/>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F5F80054-F1BD-40F1-A28C-6E0A5336A5DA}" type="datetime'1'''''''''''''''''''''''''',5'''''''''''''''''">
              <a:rPr kumimoji="0" lang="en-GB" altLang="en-US" sz="1400" b="0" i="0" u="none" strike="noStrike" kern="0" cap="none" spc="0" normalizeH="0" baseline="0" noProof="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1,5</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16" name="Rectangle 15">
            <a:extLst>
              <a:ext uri="{FF2B5EF4-FFF2-40B4-BE49-F238E27FC236}">
                <a16:creationId xmlns:a16="http://schemas.microsoft.com/office/drawing/2014/main" id="{451B16FF-2403-4FFB-BF6C-52EAEA8C9044}"/>
              </a:ext>
            </a:extLst>
          </p:cNvPr>
          <p:cNvSpPr>
            <a:spLocks noGrp="1" noChangeArrowheads="1"/>
          </p:cNvSpPr>
          <p:nvPr>
            <p:custDataLst>
              <p:tags r:id="rId9"/>
            </p:custDataLst>
          </p:nvPr>
        </p:nvSpPr>
        <p:spPr bwMode="auto">
          <a:xfrm>
            <a:off x="1604962" y="5651144"/>
            <a:ext cx="6016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E253CEAF-1C1F-4CED-A8FD-692D1E988E92}" type="datetime'''''''B''''an''q''''''''''''''u''''''''''e'''''''''''''''''">
              <a:rPr kumimoji="0" lang="en-GB" altLang="en-US" sz="1400" b="0" i="0" u="none" strike="noStrike" kern="0" cap="none" spc="0" normalizeH="0" baseline="0" noProof="0" smtClean="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Banque</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17" name="Rectangle 16">
            <a:extLst>
              <a:ext uri="{FF2B5EF4-FFF2-40B4-BE49-F238E27FC236}">
                <a16:creationId xmlns:a16="http://schemas.microsoft.com/office/drawing/2014/main" id="{78A5B472-403C-4AA8-9CC1-2E518E594345}"/>
              </a:ext>
            </a:extLst>
          </p:cNvPr>
          <p:cNvSpPr>
            <a:spLocks noGrp="1" noChangeArrowheads="1"/>
          </p:cNvSpPr>
          <p:nvPr>
            <p:custDataLst>
              <p:tags r:id="rId10"/>
            </p:custDataLst>
          </p:nvPr>
        </p:nvSpPr>
        <p:spPr bwMode="gray">
          <a:xfrm>
            <a:off x="3235324" y="4449406"/>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B2082DF4-3515-44EA-A221-9B44DD5AC93D}" type="datetime'''''''''''''''''''''''''6''''''5,''''''''''''''''''''''''0'">
              <a:rPr kumimoji="0" lang="en-GB" altLang="en-US" sz="1400" b="0" i="0" u="none" strike="noStrike" kern="0" cap="none" spc="0" normalizeH="0" baseline="0" noProof="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65,0</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18" name="Rectangle 17">
            <a:extLst>
              <a:ext uri="{FF2B5EF4-FFF2-40B4-BE49-F238E27FC236}">
                <a16:creationId xmlns:a16="http://schemas.microsoft.com/office/drawing/2014/main" id="{4B0F86ED-0511-4C43-9D53-FAF7F4740E7F}"/>
              </a:ext>
            </a:extLst>
          </p:cNvPr>
          <p:cNvSpPr>
            <a:spLocks noGrp="1" noChangeArrowheads="1"/>
          </p:cNvSpPr>
          <p:nvPr>
            <p:custDataLst>
              <p:tags r:id="rId11"/>
            </p:custDataLst>
          </p:nvPr>
        </p:nvSpPr>
        <p:spPr bwMode="gray">
          <a:xfrm>
            <a:off x="3235324" y="2968269"/>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3F39B8C6-C538-40CB-BC7B-43C4400FA0F8}" type="datetime'''''''''''''4''''0,8'''''''''''''''''''''">
              <a:rPr kumimoji="0" lang="en-GB" altLang="en-US" sz="1400" b="0" i="0" u="none" strike="noStrike" kern="0" cap="none" spc="0" normalizeH="0" baseline="0" noProof="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40,8</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20" name="Rectangle 19">
            <a:extLst>
              <a:ext uri="{FF2B5EF4-FFF2-40B4-BE49-F238E27FC236}">
                <a16:creationId xmlns:a16="http://schemas.microsoft.com/office/drawing/2014/main" id="{4E2D5D5C-BE78-4835-A60F-2418D7F48195}"/>
              </a:ext>
            </a:extLst>
          </p:cNvPr>
          <p:cNvSpPr>
            <a:spLocks noGrp="1" noChangeArrowheads="1"/>
          </p:cNvSpPr>
          <p:nvPr>
            <p:custDataLst>
              <p:tags r:id="rId12"/>
            </p:custDataLst>
          </p:nvPr>
        </p:nvSpPr>
        <p:spPr bwMode="gray">
          <a:xfrm>
            <a:off x="4762499" y="2928581"/>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E7550B0A-3E38-46F4-9AC2-A9E31B5B2B89}" type="datetime'''''''''''''''''3''8'''''''''''''''''''''''',''''''''2'">
              <a:rPr kumimoji="0" lang="en-GB" altLang="en-US" sz="1400" b="0" i="0" u="none" strike="noStrike" kern="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38,2</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21" name="Rectangle 20">
            <a:extLst>
              <a:ext uri="{FF2B5EF4-FFF2-40B4-BE49-F238E27FC236}">
                <a16:creationId xmlns:a16="http://schemas.microsoft.com/office/drawing/2014/main" id="{AC41CB4A-2ACE-499C-8BD9-0DEEFDD32540}"/>
              </a:ext>
            </a:extLst>
          </p:cNvPr>
          <p:cNvSpPr>
            <a:spLocks noGrp="1" noChangeArrowheads="1"/>
          </p:cNvSpPr>
          <p:nvPr>
            <p:custDataLst>
              <p:tags r:id="rId13"/>
            </p:custDataLst>
          </p:nvPr>
        </p:nvSpPr>
        <p:spPr bwMode="gray">
          <a:xfrm>
            <a:off x="4768849" y="4411306"/>
            <a:ext cx="3825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AE7BCFB1-1AAA-4942-8AA9-263BE826278A}" type="datetime'''''''''''6''''''''''''''''''''''7'''''''''''''''',''''8'''''">
              <a:rPr kumimoji="0" lang="en-GB" altLang="en-US" sz="1400" b="0" i="0" u="none" strike="noStrike" kern="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67,8</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22" name="Rectangle 21">
            <a:extLst>
              <a:ext uri="{FF2B5EF4-FFF2-40B4-BE49-F238E27FC236}">
                <a16:creationId xmlns:a16="http://schemas.microsoft.com/office/drawing/2014/main" id="{D8BFA972-673D-43F7-9350-1BDB1E74E1C5}"/>
              </a:ext>
            </a:extLst>
          </p:cNvPr>
          <p:cNvSpPr>
            <a:spLocks noGrp="1" noChangeArrowheads="1"/>
          </p:cNvSpPr>
          <p:nvPr>
            <p:custDataLst>
              <p:tags r:id="rId14"/>
            </p:custDataLst>
          </p:nvPr>
        </p:nvSpPr>
        <p:spPr bwMode="auto">
          <a:xfrm>
            <a:off x="4759324" y="5651144"/>
            <a:ext cx="40005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82469FAF-1F54-424A-8863-25ECB53D235D}" type="datetime'''''''''''''''''''''''''''''2''0''''''''''''''''''19'">
              <a:rPr kumimoji="0" lang="en-GB" altLang="en-US" sz="1400" b="0" i="0" u="none" strike="noStrike" kern="0" cap="none" spc="0" normalizeH="0" baseline="0" noProof="0" smtClean="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2019</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23" name="Rectangle 22">
            <a:extLst>
              <a:ext uri="{FF2B5EF4-FFF2-40B4-BE49-F238E27FC236}">
                <a16:creationId xmlns:a16="http://schemas.microsoft.com/office/drawing/2014/main" id="{CC21CEC0-4E7C-41C8-80F1-E299914E2037}"/>
              </a:ext>
            </a:extLst>
          </p:cNvPr>
          <p:cNvSpPr>
            <a:spLocks noGrp="1" noChangeArrowheads="1"/>
          </p:cNvSpPr>
          <p:nvPr>
            <p:custDataLst>
              <p:tags r:id="rId15"/>
            </p:custDataLst>
          </p:nvPr>
        </p:nvSpPr>
        <p:spPr bwMode="gray">
          <a:xfrm>
            <a:off x="4719637" y="2261831"/>
            <a:ext cx="4794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95464A94-6EAD-46F2-B78C-FB7457488780}" type="datetime'1''''''0''''''''''7'''''',''''''''''''''5'''''">
              <a:rPr kumimoji="0" lang="en-GB" altLang="en-US" sz="1400" b="0" i="0" u="none" strike="noStrike" kern="0" cap="none" spc="0" normalizeH="0" baseline="0" noProof="0" smtClean="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107,5</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24" name="Rectangle 23">
            <a:extLst>
              <a:ext uri="{FF2B5EF4-FFF2-40B4-BE49-F238E27FC236}">
                <a16:creationId xmlns:a16="http://schemas.microsoft.com/office/drawing/2014/main" id="{A107BB78-2BA3-4882-85F0-83BAD79B5A52}"/>
              </a:ext>
            </a:extLst>
          </p:cNvPr>
          <p:cNvSpPr>
            <a:spLocks noGrp="1" noChangeArrowheads="1"/>
          </p:cNvSpPr>
          <p:nvPr>
            <p:custDataLst>
              <p:tags r:id="rId16"/>
            </p:custDataLst>
          </p:nvPr>
        </p:nvSpPr>
        <p:spPr bwMode="gray">
          <a:xfrm>
            <a:off x="6289674" y="2869844"/>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B3ABA4AC-9289-4EAB-815D-381C0B46F2A9}" type="datetime'''''4''''''''''''''''''''2'''''',''''''''''''''4'''''''">
              <a:rPr kumimoji="0" lang="en-GB" altLang="en-US" sz="1400" b="0" i="0" u="none" strike="noStrike" kern="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42,4</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25" name="Rectangle 24">
            <a:extLst>
              <a:ext uri="{FF2B5EF4-FFF2-40B4-BE49-F238E27FC236}">
                <a16:creationId xmlns:a16="http://schemas.microsoft.com/office/drawing/2014/main" id="{BF9176B8-9716-4369-8FB5-E361124D530B}"/>
              </a:ext>
            </a:extLst>
          </p:cNvPr>
          <p:cNvSpPr>
            <a:spLocks noGrp="1" noChangeArrowheads="1"/>
          </p:cNvSpPr>
          <p:nvPr>
            <p:custDataLst>
              <p:tags r:id="rId17"/>
            </p:custDataLst>
          </p:nvPr>
        </p:nvSpPr>
        <p:spPr bwMode="auto">
          <a:xfrm>
            <a:off x="9340849" y="5651144"/>
            <a:ext cx="40005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A660B9E8-3220-45DE-8353-38C694E66011}" type="datetime'''''''2''0''''2''''''''''''''''''''''''''2'">
              <a:rPr kumimoji="0" lang="en-GB" altLang="en-US" sz="1400" b="0" i="0" u="none" strike="noStrike" kern="0" cap="none" spc="0" normalizeH="0" baseline="0" noProof="0" smtClean="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2022</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26" name="Rectangle 25">
            <a:extLst>
              <a:ext uri="{FF2B5EF4-FFF2-40B4-BE49-F238E27FC236}">
                <a16:creationId xmlns:a16="http://schemas.microsoft.com/office/drawing/2014/main" id="{C04B657B-F2B4-4094-B032-34C21DB343FF}"/>
              </a:ext>
            </a:extLst>
          </p:cNvPr>
          <p:cNvSpPr>
            <a:spLocks noGrp="1" noChangeArrowheads="1"/>
          </p:cNvSpPr>
          <p:nvPr>
            <p:custDataLst>
              <p:tags r:id="rId18"/>
            </p:custDataLst>
          </p:nvPr>
        </p:nvSpPr>
        <p:spPr bwMode="auto">
          <a:xfrm>
            <a:off x="7813674" y="5651144"/>
            <a:ext cx="40005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C029179B-8D60-4F6D-9921-489D1493876B}" type="datetime'''''''2''''''''0''''''''''2''''''''''''''''''1'''''''''">
              <a:rPr kumimoji="0" lang="en-GB" altLang="en-US" sz="1400" b="0" i="0" u="none" strike="noStrike" kern="0" cap="none" spc="0" normalizeH="0" baseline="0" noProof="0" smtClean="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2021</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27" name="Rectangle 26">
            <a:extLst>
              <a:ext uri="{FF2B5EF4-FFF2-40B4-BE49-F238E27FC236}">
                <a16:creationId xmlns:a16="http://schemas.microsoft.com/office/drawing/2014/main" id="{74A4B9B0-9425-41DD-9F00-9578498AD027}"/>
              </a:ext>
            </a:extLst>
          </p:cNvPr>
          <p:cNvSpPr>
            <a:spLocks noGrp="1" noChangeArrowheads="1"/>
          </p:cNvSpPr>
          <p:nvPr>
            <p:custDataLst>
              <p:tags r:id="rId19"/>
            </p:custDataLst>
          </p:nvPr>
        </p:nvSpPr>
        <p:spPr bwMode="gray">
          <a:xfrm>
            <a:off x="6337299" y="5379681"/>
            <a:ext cx="298450" cy="212725"/>
          </a:xfrm>
          <a:prstGeom prst="rect">
            <a:avLst/>
          </a:prstGeom>
          <a:solidFill>
            <a:srgbClr val="FE9E00"/>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3839FFD8-6840-403E-9B94-556717D44101}" type="datetime'''''''''''1'''''''''''''',''''''''''''5'''''''''''''">
              <a:rPr kumimoji="0" lang="en-GB" altLang="en-US" sz="1400" b="0" i="0" u="none" strike="noStrike" kern="0" cap="none" spc="0" normalizeH="0" baseline="0" noProof="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1,5</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28" name="Rectangle 27">
            <a:extLst>
              <a:ext uri="{FF2B5EF4-FFF2-40B4-BE49-F238E27FC236}">
                <a16:creationId xmlns:a16="http://schemas.microsoft.com/office/drawing/2014/main" id="{3094C7DE-8482-4B76-BDC3-BC2FA289DE7D}"/>
              </a:ext>
            </a:extLst>
          </p:cNvPr>
          <p:cNvSpPr>
            <a:spLocks noGrp="1" noChangeArrowheads="1"/>
          </p:cNvSpPr>
          <p:nvPr>
            <p:custDataLst>
              <p:tags r:id="rId20"/>
            </p:custDataLst>
          </p:nvPr>
        </p:nvSpPr>
        <p:spPr bwMode="auto">
          <a:xfrm>
            <a:off x="6286499" y="5651144"/>
            <a:ext cx="40005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8396ABD5-D196-42DE-9B96-59E847E91B86}" type="datetime'''20''''''''2''''''''''''''''''''''''''''''''0'''''''''">
              <a:rPr kumimoji="0" lang="en-GB" altLang="en-US" sz="1400" b="0" i="0" u="none" strike="noStrike" kern="0" cap="none" spc="0" normalizeH="0" baseline="0" noProof="0" smtClean="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2020</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29" name="Rectangle 28">
            <a:extLst>
              <a:ext uri="{FF2B5EF4-FFF2-40B4-BE49-F238E27FC236}">
                <a16:creationId xmlns:a16="http://schemas.microsoft.com/office/drawing/2014/main" id="{B6457A9B-16F1-4BE6-B1F4-11195FB4B121}"/>
              </a:ext>
            </a:extLst>
          </p:cNvPr>
          <p:cNvSpPr>
            <a:spLocks noGrp="1" noChangeArrowheads="1"/>
          </p:cNvSpPr>
          <p:nvPr>
            <p:custDataLst>
              <p:tags r:id="rId21"/>
            </p:custDataLst>
          </p:nvPr>
        </p:nvSpPr>
        <p:spPr bwMode="gray">
          <a:xfrm>
            <a:off x="7816849" y="2953981"/>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566F31A3-EA74-4689-B85E-5EC78687823A}" type="datetime'36'''''''''''''''',''''''''''''''''''''''''''''''''''4'''">
              <a:rPr kumimoji="0" lang="en-GB" altLang="en-US" sz="1400" b="0" i="0" u="none" strike="noStrike" kern="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36,4</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30" name="Rectangle 29">
            <a:extLst>
              <a:ext uri="{FF2B5EF4-FFF2-40B4-BE49-F238E27FC236}">
                <a16:creationId xmlns:a16="http://schemas.microsoft.com/office/drawing/2014/main" id="{8CE36C61-797E-4EBF-87CD-98721E0CE3E4}"/>
              </a:ext>
            </a:extLst>
          </p:cNvPr>
          <p:cNvSpPr>
            <a:spLocks noGrp="1" noChangeArrowheads="1"/>
          </p:cNvSpPr>
          <p:nvPr>
            <p:custDataLst>
              <p:tags r:id="rId22"/>
            </p:custDataLst>
          </p:nvPr>
        </p:nvSpPr>
        <p:spPr bwMode="gray">
          <a:xfrm>
            <a:off x="7823199" y="4411306"/>
            <a:ext cx="3825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1A640961-92C1-4A12-9D52-A57BF4223C5B}" type="datetime'6''''''''''''''''''7,''''''''''''''''''''8'''''''''''''''">
              <a:rPr kumimoji="0" lang="en-GB" altLang="en-US" sz="1400" b="0" i="0" u="none" strike="noStrike" kern="0" cap="none" spc="0" normalizeH="0" baseline="0" noProof="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67,8</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31" name="Rectangle 30">
            <a:extLst>
              <a:ext uri="{FF2B5EF4-FFF2-40B4-BE49-F238E27FC236}">
                <a16:creationId xmlns:a16="http://schemas.microsoft.com/office/drawing/2014/main" id="{DA44822F-ED94-4639-A570-C6945F87D28A}"/>
              </a:ext>
            </a:extLst>
          </p:cNvPr>
          <p:cNvSpPr>
            <a:spLocks noGrp="1" noChangeArrowheads="1"/>
          </p:cNvSpPr>
          <p:nvPr>
            <p:custDataLst>
              <p:tags r:id="rId23"/>
            </p:custDataLst>
          </p:nvPr>
        </p:nvSpPr>
        <p:spPr bwMode="gray">
          <a:xfrm>
            <a:off x="7864474" y="5379681"/>
            <a:ext cx="298450" cy="212725"/>
          </a:xfrm>
          <a:prstGeom prst="rect">
            <a:avLst/>
          </a:prstGeom>
          <a:solidFill>
            <a:srgbClr val="FE9E00"/>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F1029C1E-A3C3-4078-B852-E6CC576B7138}" type="datetime'''1'''''''''',''''''''''''5'''''''">
              <a:rPr kumimoji="0" lang="en-GB" altLang="en-US" sz="1400" b="0" i="0" u="none" strike="noStrike" kern="0" cap="none" spc="0" normalizeH="0" baseline="0" noProof="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1,5</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32" name="Rectangle 31">
            <a:extLst>
              <a:ext uri="{FF2B5EF4-FFF2-40B4-BE49-F238E27FC236}">
                <a16:creationId xmlns:a16="http://schemas.microsoft.com/office/drawing/2014/main" id="{1B74E90C-735E-43F2-BBB8-9766338C353D}"/>
              </a:ext>
            </a:extLst>
          </p:cNvPr>
          <p:cNvSpPr>
            <a:spLocks noGrp="1" noChangeArrowheads="1"/>
          </p:cNvSpPr>
          <p:nvPr>
            <p:custDataLst>
              <p:tags r:id="rId24"/>
            </p:custDataLst>
          </p:nvPr>
        </p:nvSpPr>
        <p:spPr bwMode="gray">
          <a:xfrm>
            <a:off x="9350374" y="2938106"/>
            <a:ext cx="3825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27AF7F03-1AD9-4D52-8A02-1227D37E1D10}" type="datetime'''''''''''''3''''''''7'''''''',''''''''''''''''''''''''6'''">
              <a:rPr kumimoji="0" lang="en-GB" altLang="en-US" sz="1400" b="0" i="0" u="none" strike="noStrike" kern="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37,6</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33" name="Rectangle 32">
            <a:extLst>
              <a:ext uri="{FF2B5EF4-FFF2-40B4-BE49-F238E27FC236}">
                <a16:creationId xmlns:a16="http://schemas.microsoft.com/office/drawing/2014/main" id="{0B9F6EE9-FE46-4AD0-B8F2-C3A0BD65DC54}"/>
              </a:ext>
            </a:extLst>
          </p:cNvPr>
          <p:cNvSpPr>
            <a:spLocks noGrp="1" noChangeArrowheads="1"/>
          </p:cNvSpPr>
          <p:nvPr>
            <p:custDataLst>
              <p:tags r:id="rId25"/>
            </p:custDataLst>
          </p:nvPr>
        </p:nvSpPr>
        <p:spPr bwMode="gray">
          <a:xfrm>
            <a:off x="9350374" y="4411306"/>
            <a:ext cx="3825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4CA296E0-5F83-448A-82CC-5F012C55BB7F}" type="datetime'''''''''''''''''''''''67'''''''''''',''''''8'''''''">
              <a:rPr kumimoji="0" lang="en-GB" altLang="en-US" sz="1400" b="0" i="0" u="none" strike="noStrike" kern="0" cap="none" spc="0" normalizeH="0" baseline="0" noProof="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67,8</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34" name="Rectangle 33">
            <a:extLst>
              <a:ext uri="{FF2B5EF4-FFF2-40B4-BE49-F238E27FC236}">
                <a16:creationId xmlns:a16="http://schemas.microsoft.com/office/drawing/2014/main" id="{F64F9E45-6F05-4D31-B39D-0A2F5F99CB9E}"/>
              </a:ext>
            </a:extLst>
          </p:cNvPr>
          <p:cNvSpPr>
            <a:spLocks noGrp="1" noChangeArrowheads="1"/>
          </p:cNvSpPr>
          <p:nvPr>
            <p:custDataLst>
              <p:tags r:id="rId26"/>
            </p:custDataLst>
          </p:nvPr>
        </p:nvSpPr>
        <p:spPr bwMode="gray">
          <a:xfrm>
            <a:off x="9391649" y="5379681"/>
            <a:ext cx="298450" cy="212725"/>
          </a:xfrm>
          <a:prstGeom prst="rect">
            <a:avLst/>
          </a:prstGeom>
          <a:solidFill>
            <a:srgbClr val="FE9E00"/>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41282873-9D4C-4E21-AF27-673DBA14B533}" type="datetime'1'''',''''''''''''''''''''''''''''5'''''''''''''''''''''''''''">
              <a:rPr kumimoji="0" lang="en-GB" altLang="en-US" sz="1400" b="0" i="0" u="none" strike="noStrike" kern="0" cap="none" spc="0" normalizeH="0" baseline="0" noProof="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1,5</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35" name="Rectangle 34">
            <a:extLst>
              <a:ext uri="{FF2B5EF4-FFF2-40B4-BE49-F238E27FC236}">
                <a16:creationId xmlns:a16="http://schemas.microsoft.com/office/drawing/2014/main" id="{747AE647-32E5-4F71-9803-F45EFDDE311C}"/>
              </a:ext>
            </a:extLst>
          </p:cNvPr>
          <p:cNvSpPr>
            <a:spLocks noGrp="1" noChangeArrowheads="1"/>
          </p:cNvSpPr>
          <p:nvPr>
            <p:custDataLst>
              <p:tags r:id="rId27"/>
            </p:custDataLst>
          </p:nvPr>
        </p:nvSpPr>
        <p:spPr bwMode="gray">
          <a:xfrm>
            <a:off x="6243637" y="2144356"/>
            <a:ext cx="4873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AACBA7C8-2C5D-4A40-B59A-E7A527DC38EC}" type="datetime'1''11'''''''''''''',''''''''7'''''''''">
              <a:rPr kumimoji="0" lang="en-GB" altLang="en-US" sz="1400" b="0" i="0" u="none" strike="noStrike" kern="0" cap="none" spc="0" normalizeH="0" baseline="0" noProof="0" smtClean="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111,7</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36" name="Rectangle 35">
            <a:extLst>
              <a:ext uri="{FF2B5EF4-FFF2-40B4-BE49-F238E27FC236}">
                <a16:creationId xmlns:a16="http://schemas.microsoft.com/office/drawing/2014/main" id="{E8794D66-E9F0-489D-A6E7-4B65B0A4D36A}"/>
              </a:ext>
            </a:extLst>
          </p:cNvPr>
          <p:cNvSpPr>
            <a:spLocks noGrp="1" noChangeArrowheads="1"/>
          </p:cNvSpPr>
          <p:nvPr>
            <p:custDataLst>
              <p:tags r:id="rId28"/>
            </p:custDataLst>
          </p:nvPr>
        </p:nvSpPr>
        <p:spPr bwMode="gray">
          <a:xfrm>
            <a:off x="1658937" y="2430106"/>
            <a:ext cx="4921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0E6AC8F1-E2DE-4AF4-905B-1E4E84AA10A1}" type="datetime'''''10''''''1'''',''''''''''''''''''''''''5'">
              <a:rPr kumimoji="0" lang="en-GB" altLang="en-US" sz="1400" b="0" i="0" u="none" strike="noStrike" kern="0" cap="none" spc="0" normalizeH="0" baseline="0" noProof="0" smtClean="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101,5</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37" name="Rectangle 36">
            <a:extLst>
              <a:ext uri="{FF2B5EF4-FFF2-40B4-BE49-F238E27FC236}">
                <a16:creationId xmlns:a16="http://schemas.microsoft.com/office/drawing/2014/main" id="{2E8CC97E-FA9F-45A2-B62F-43661F4147B7}"/>
              </a:ext>
            </a:extLst>
          </p:cNvPr>
          <p:cNvSpPr>
            <a:spLocks noGrp="1" noChangeArrowheads="1"/>
          </p:cNvSpPr>
          <p:nvPr>
            <p:custDataLst>
              <p:tags r:id="rId29"/>
            </p:custDataLst>
          </p:nvPr>
        </p:nvSpPr>
        <p:spPr bwMode="gray">
          <a:xfrm>
            <a:off x="3192462" y="2266594"/>
            <a:ext cx="4794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C30018DA-4D69-4228-9309-7B7003DDC21C}" type="datetime'''''''''10''''''''''''''''7'''''''''''''',''''''''''''3'''''">
              <a:rPr kumimoji="0" lang="en-GB" altLang="en-US" sz="1400" b="0" i="0" u="none" strike="noStrike" kern="0" cap="none" spc="0" normalizeH="0" baseline="0" noProof="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107,3</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38" name="Rectangle 37">
            <a:extLst>
              <a:ext uri="{FF2B5EF4-FFF2-40B4-BE49-F238E27FC236}">
                <a16:creationId xmlns:a16="http://schemas.microsoft.com/office/drawing/2014/main" id="{5D8F6E67-F822-4235-A5BF-BEAD07FF19CA}"/>
              </a:ext>
            </a:extLst>
          </p:cNvPr>
          <p:cNvSpPr>
            <a:spLocks noGrp="1" noChangeArrowheads="1"/>
          </p:cNvSpPr>
          <p:nvPr>
            <p:custDataLst>
              <p:tags r:id="rId30"/>
            </p:custDataLst>
          </p:nvPr>
        </p:nvSpPr>
        <p:spPr bwMode="gray">
          <a:xfrm>
            <a:off x="7770812" y="2312631"/>
            <a:ext cx="4873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124490BC-A198-4883-B99A-B203B6F825E8}" type="datetime'''1''''''''''''0''''5'',7'''''''''''''''''''''''''''''''''">
              <a:rPr kumimoji="0" lang="en-GB" altLang="en-US" sz="1400" b="0" i="0" u="none" strike="noStrike" kern="0" cap="none" spc="0" normalizeH="0" baseline="0" noProof="0" smtClean="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105,7</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39" name="Rectangle 38">
            <a:extLst>
              <a:ext uri="{FF2B5EF4-FFF2-40B4-BE49-F238E27FC236}">
                <a16:creationId xmlns:a16="http://schemas.microsoft.com/office/drawing/2014/main" id="{7BF368E6-EC8E-4257-B356-217EEBB0A74B}"/>
              </a:ext>
            </a:extLst>
          </p:cNvPr>
          <p:cNvSpPr>
            <a:spLocks noGrp="1" noChangeArrowheads="1"/>
          </p:cNvSpPr>
          <p:nvPr>
            <p:custDataLst>
              <p:tags r:id="rId31"/>
            </p:custDataLst>
          </p:nvPr>
        </p:nvSpPr>
        <p:spPr bwMode="gray">
          <a:xfrm>
            <a:off x="9294812" y="2280881"/>
            <a:ext cx="4921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CA06285E-2E2B-465E-A7E6-E8C0CF983D85}" type="datetime'''''''''''''''''''''1''''0''''''''''''''''6,''8'">
              <a:rPr kumimoji="0" lang="en-GB" altLang="en-US" sz="1400" b="0" i="0" u="none" strike="noStrike" kern="0" cap="none" spc="0" normalizeH="0" baseline="0" noProof="0" smtClean="0">
                <a:ln>
                  <a:noFill/>
                </a:ln>
                <a:solidFill>
                  <a:srgbClr val="A6B727"/>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106,8</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40" name="Rectangle 39">
            <a:extLst>
              <a:ext uri="{FF2B5EF4-FFF2-40B4-BE49-F238E27FC236}">
                <a16:creationId xmlns:a16="http://schemas.microsoft.com/office/drawing/2014/main" id="{F356EF3C-9AB1-4BD0-92D2-44ACF0469540}"/>
              </a:ext>
            </a:extLst>
          </p:cNvPr>
          <p:cNvSpPr>
            <a:spLocks noGrp="1" noChangeArrowheads="1"/>
          </p:cNvSpPr>
          <p:nvPr>
            <p:custDataLst>
              <p:tags r:id="rId32"/>
            </p:custDataLst>
          </p:nvPr>
        </p:nvSpPr>
        <p:spPr bwMode="gray">
          <a:xfrm>
            <a:off x="4810124" y="5379681"/>
            <a:ext cx="298450" cy="212725"/>
          </a:xfrm>
          <a:prstGeom prst="rect">
            <a:avLst/>
          </a:prstGeom>
          <a:solidFill>
            <a:srgbClr val="FE9E00"/>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ACAF8C72-D3D3-400E-8E5D-D2604E9A9160}" type="datetime'1'''''''''''''''''''''''''''''''''''''',''''''''5'">
              <a:rPr kumimoji="0" lang="en-GB" altLang="en-US" sz="1400" b="0" i="0" u="none" strike="noStrike" kern="0" cap="none" spc="0" normalizeH="0" baseline="0" noProof="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1,5</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41" name="Rectangle 40">
            <a:extLst>
              <a:ext uri="{FF2B5EF4-FFF2-40B4-BE49-F238E27FC236}">
                <a16:creationId xmlns:a16="http://schemas.microsoft.com/office/drawing/2014/main" id="{B7727527-3335-46BD-A3F4-AB2DD7B4933D}"/>
              </a:ext>
            </a:extLst>
          </p:cNvPr>
          <p:cNvSpPr>
            <a:spLocks noGrp="1" noChangeArrowheads="1"/>
          </p:cNvSpPr>
          <p:nvPr>
            <p:custDataLst>
              <p:tags r:id="rId33"/>
            </p:custDataLst>
          </p:nvPr>
        </p:nvSpPr>
        <p:spPr bwMode="gray">
          <a:xfrm>
            <a:off x="3282949" y="5379681"/>
            <a:ext cx="298450" cy="212725"/>
          </a:xfrm>
          <a:prstGeom prst="rect">
            <a:avLst/>
          </a:prstGeom>
          <a:solidFill>
            <a:srgbClr val="FE9E00"/>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5F1EA94D-5A39-40B7-83E1-2FE7315B202A}" type="datetime'''''''''''''''''''''1'''''''',5'''''''''''''''''''''''''">
              <a:rPr kumimoji="0" lang="en-GB" altLang="en-US" sz="1400" b="0" i="0" u="none" strike="noStrike" kern="0" cap="none" spc="0" normalizeH="0" baseline="0" noProof="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1,5</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42" name="Rectangle 41">
            <a:extLst>
              <a:ext uri="{FF2B5EF4-FFF2-40B4-BE49-F238E27FC236}">
                <a16:creationId xmlns:a16="http://schemas.microsoft.com/office/drawing/2014/main" id="{254D67C8-FBAE-42E8-B332-76054CBD2947}"/>
              </a:ext>
            </a:extLst>
          </p:cNvPr>
          <p:cNvSpPr>
            <a:spLocks noGrp="1" noChangeArrowheads="1"/>
          </p:cNvSpPr>
          <p:nvPr>
            <p:custDataLst>
              <p:tags r:id="rId34"/>
            </p:custDataLst>
          </p:nvPr>
        </p:nvSpPr>
        <p:spPr bwMode="gray">
          <a:xfrm>
            <a:off x="6296024" y="4411306"/>
            <a:ext cx="3825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3029174E-99E0-41FC-8601-76CDC0142B2C}" type="datetime'''''''67'''',''''8'''''''''''''">
              <a:rPr kumimoji="0" lang="en-GB" altLang="en-US" sz="1400" b="0" i="0" u="none" strike="noStrike" kern="0" cap="none" spc="0" normalizeH="0" baseline="0" noProof="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67,8</a:t>
            </a:fld>
            <a:endParaRPr kumimoji="0" lang="en-GB" sz="1400" b="0"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43" name="Oval 102">
            <a:extLst>
              <a:ext uri="{FF2B5EF4-FFF2-40B4-BE49-F238E27FC236}">
                <a16:creationId xmlns:a16="http://schemas.microsoft.com/office/drawing/2014/main" id="{5D85BCB1-A744-4E3A-ABBF-17833626D5BE}"/>
              </a:ext>
            </a:extLst>
          </p:cNvPr>
          <p:cNvSpPr>
            <a:spLocks noGrp="1" noChangeArrowheads="1"/>
          </p:cNvSpPr>
          <p:nvPr>
            <p:custDataLst>
              <p:tags r:id="rId35"/>
            </p:custDataLst>
          </p:nvPr>
        </p:nvSpPr>
        <p:spPr bwMode="auto">
          <a:xfrm>
            <a:off x="3783012" y="1803044"/>
            <a:ext cx="827088" cy="301625"/>
          </a:xfrm>
          <a:prstGeom prst="ellipse">
            <a:avLst/>
          </a:prstGeom>
          <a:solidFill>
            <a:srgbClr val="FFFFFF"/>
          </a:solidFill>
          <a:ln w="9525" algn="ctr">
            <a:solidFill>
              <a:srgbClr val="000000"/>
            </a:solidFill>
            <a:miter lim="800000"/>
            <a:headEnd/>
            <a:tailEnd/>
          </a:ln>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4D8CC8B1-16CC-4F12-867E-260A7E6CCBD1}" type="datetime'''''''''''''''''''''''''''''+''1''''''''0''''''''''%'''''''">
              <a:rPr kumimoji="0" lang="en-GB" altLang="en-US" sz="1400" b="1" i="0" u="none" strike="noStrike" kern="0" cap="none" spc="0" normalizeH="0" baseline="0" noProof="0" smtClean="0">
                <a:ln>
                  <a:noFill/>
                </a:ln>
                <a:solidFill>
                  <a:srgbClr val="000000"/>
                </a:solidFill>
                <a:effectLst/>
                <a:uLnTx/>
                <a:uFillTx/>
                <a:latin typeface="72 Light" panose="020B0303030000000003" pitchFamily="34" charset="0"/>
                <a:cs typeface="72 Light" panose="020B0303030000000003" pitchFamily="34" charset="0"/>
              </a:rPr>
              <a:pPr marL="0" marR="0" lvl="0" indent="0" algn="ctr"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+10%</a:t>
            </a:fld>
            <a:endParaRPr kumimoji="0" lang="en-GB" sz="1400" b="1" i="0" u="none" strike="noStrike" kern="0" cap="none" spc="0" normalizeH="0" baseline="0" noProof="0" dirty="0">
              <a:ln>
                <a:noFill/>
              </a:ln>
              <a:solidFill>
                <a:srgbClr val="000000"/>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44" name="TextBox 67">
            <a:extLst>
              <a:ext uri="{FF2B5EF4-FFF2-40B4-BE49-F238E27FC236}">
                <a16:creationId xmlns:a16="http://schemas.microsoft.com/office/drawing/2014/main" id="{507594AC-3135-4F09-8AA4-BC2F27BE7B4C}"/>
              </a:ext>
            </a:extLst>
          </p:cNvPr>
          <p:cNvSpPr txBox="1"/>
          <p:nvPr/>
        </p:nvSpPr>
        <p:spPr>
          <a:xfrm>
            <a:off x="9241408" y="661892"/>
            <a:ext cx="2924107" cy="446276"/>
          </a:xfrm>
          <a:prstGeom prst="rect">
            <a:avLst/>
          </a:prstGeom>
          <a:noFill/>
        </p:spPr>
        <p:txBody>
          <a:bodyPr wrap="square" rtlCol="0">
            <a:spAutoFit/>
          </a:bodyPr>
          <a:lstStyle/>
          <a:p>
            <a:pPr defTabSz="457200"/>
            <a:r>
              <a:rPr lang="fr-BE" sz="2300" b="1" dirty="0">
                <a:solidFill>
                  <a:srgbClr val="B5C633"/>
                </a:solidFill>
                <a:latin typeface="72 Black" panose="020B0A04030603020204" pitchFamily="34" charset="0"/>
                <a:ea typeface="+mj-ea"/>
                <a:cs typeface="72 Black" panose="020B0A04030603020204" pitchFamily="34" charset="0"/>
              </a:rPr>
              <a:t>Vente [€/MWh]</a:t>
            </a:r>
            <a:endParaRPr lang="en-GB" sz="2300" b="1" dirty="0">
              <a:solidFill>
                <a:srgbClr val="B5C633"/>
              </a:solidFill>
              <a:latin typeface="72 Black" panose="020B0A04030603020204" pitchFamily="34" charset="0"/>
              <a:ea typeface="+mj-ea"/>
              <a:cs typeface="72 Black" panose="020B0A04030603020204" pitchFamily="34" charset="0"/>
            </a:endParaRPr>
          </a:p>
        </p:txBody>
      </p:sp>
      <p:cxnSp>
        <p:nvCxnSpPr>
          <p:cNvPr id="45" name="Straight Connector 5">
            <a:extLst>
              <a:ext uri="{FF2B5EF4-FFF2-40B4-BE49-F238E27FC236}">
                <a16:creationId xmlns:a16="http://schemas.microsoft.com/office/drawing/2014/main" id="{8E31D4AA-CD81-4437-98DF-25EC5DBBF62A}"/>
              </a:ext>
            </a:extLst>
          </p:cNvPr>
          <p:cNvCxnSpPr>
            <a:cxnSpLocks/>
          </p:cNvCxnSpPr>
          <p:nvPr/>
        </p:nvCxnSpPr>
        <p:spPr bwMode="auto">
          <a:xfrm>
            <a:off x="4138164" y="1408922"/>
            <a:ext cx="0" cy="4752528"/>
          </a:xfrm>
          <a:prstGeom prst="line">
            <a:avLst/>
          </a:prstGeom>
          <a:solidFill>
            <a:srgbClr val="A6B727"/>
          </a:solidFill>
          <a:ln w="9525" cap="flat" cmpd="sng" algn="ctr">
            <a:solidFill>
              <a:srgbClr val="FFFFFF">
                <a:lumMod val="50000"/>
              </a:srgbClr>
            </a:solidFill>
            <a:prstDash val="lgDash"/>
            <a:round/>
            <a:headEnd type="none" w="med" len="med"/>
            <a:tailEnd type="none" w="med" len="med"/>
          </a:ln>
          <a:effectLst/>
        </p:spPr>
      </p:cxnSp>
      <p:sp>
        <p:nvSpPr>
          <p:cNvPr id="46" name="Rectangle 45">
            <a:extLst>
              <a:ext uri="{FF2B5EF4-FFF2-40B4-BE49-F238E27FC236}">
                <a16:creationId xmlns:a16="http://schemas.microsoft.com/office/drawing/2014/main" id="{057EA5FA-39A5-4E50-A7A8-DB3700452736}"/>
              </a:ext>
            </a:extLst>
          </p:cNvPr>
          <p:cNvSpPr/>
          <p:nvPr>
            <p:custDataLst>
              <p:tags r:id="rId36"/>
            </p:custDataLst>
          </p:nvPr>
        </p:nvSpPr>
        <p:spPr bwMode="auto">
          <a:xfrm>
            <a:off x="10720387" y="5227281"/>
            <a:ext cx="250825" cy="187325"/>
          </a:xfrm>
          <a:prstGeom prst="rect">
            <a:avLst/>
          </a:prstGeom>
          <a:solidFill>
            <a:srgbClr val="FE9E00"/>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72 Light" panose="020B0303030000000003" pitchFamily="34" charset="0"/>
              <a:ea typeface="ヒラギノ角ゴ Pro W3" pitchFamily="-60" charset="-128"/>
              <a:cs typeface="72 Light" panose="020B0303030000000003" pitchFamily="34" charset="0"/>
            </a:endParaRPr>
          </a:p>
        </p:txBody>
      </p:sp>
      <p:sp>
        <p:nvSpPr>
          <p:cNvPr id="47" name="Rectangle 46">
            <a:extLst>
              <a:ext uri="{FF2B5EF4-FFF2-40B4-BE49-F238E27FC236}">
                <a16:creationId xmlns:a16="http://schemas.microsoft.com/office/drawing/2014/main" id="{138851FA-7F54-4571-8DC5-C2525516F5A3}"/>
              </a:ext>
            </a:extLst>
          </p:cNvPr>
          <p:cNvSpPr/>
          <p:nvPr>
            <p:custDataLst>
              <p:tags r:id="rId37"/>
            </p:custDataLst>
          </p:nvPr>
        </p:nvSpPr>
        <p:spPr bwMode="auto">
          <a:xfrm>
            <a:off x="10720387" y="4700231"/>
            <a:ext cx="250825" cy="187325"/>
          </a:xfrm>
          <a:prstGeom prst="rect">
            <a:avLst/>
          </a:prstGeom>
          <a:solidFill>
            <a:srgbClr val="A6B72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72 Light" panose="020B0303030000000003" pitchFamily="34" charset="0"/>
              <a:ea typeface="ヒラギノ角ゴ Pro W3" pitchFamily="-60" charset="-128"/>
              <a:cs typeface="72 Light" panose="020B0303030000000003" pitchFamily="34" charset="0"/>
            </a:endParaRPr>
          </a:p>
        </p:txBody>
      </p:sp>
      <p:sp>
        <p:nvSpPr>
          <p:cNvPr id="48" name="Rectangle 47">
            <a:extLst>
              <a:ext uri="{FF2B5EF4-FFF2-40B4-BE49-F238E27FC236}">
                <a16:creationId xmlns:a16="http://schemas.microsoft.com/office/drawing/2014/main" id="{7F32877B-C350-44D1-A0C3-62F84FCBB0A6}"/>
              </a:ext>
            </a:extLst>
          </p:cNvPr>
          <p:cNvSpPr/>
          <p:nvPr>
            <p:custDataLst>
              <p:tags r:id="rId38"/>
            </p:custDataLst>
          </p:nvPr>
        </p:nvSpPr>
        <p:spPr bwMode="auto">
          <a:xfrm>
            <a:off x="10720387" y="4963756"/>
            <a:ext cx="250825" cy="187325"/>
          </a:xfrm>
          <a:prstGeom prst="rect">
            <a:avLst/>
          </a:prstGeom>
          <a:solidFill>
            <a:srgbClr val="DF532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72 Light" panose="020B0303030000000003" pitchFamily="34" charset="0"/>
              <a:ea typeface="ヒラギノ角ゴ Pro W3" pitchFamily="-60" charset="-128"/>
              <a:cs typeface="72 Light" panose="020B0303030000000003" pitchFamily="34" charset="0"/>
            </a:endParaRPr>
          </a:p>
        </p:txBody>
      </p:sp>
      <p:sp>
        <p:nvSpPr>
          <p:cNvPr id="49" name="Rectangle 48">
            <a:extLst>
              <a:ext uri="{FF2B5EF4-FFF2-40B4-BE49-F238E27FC236}">
                <a16:creationId xmlns:a16="http://schemas.microsoft.com/office/drawing/2014/main" id="{1A3EE87B-2535-4E71-9BE4-D7667343D5F1}"/>
              </a:ext>
            </a:extLst>
          </p:cNvPr>
          <p:cNvSpPr>
            <a:spLocks noGrp="1" noChangeArrowheads="1"/>
          </p:cNvSpPr>
          <p:nvPr>
            <p:custDataLst>
              <p:tags r:id="rId39"/>
            </p:custDataLst>
          </p:nvPr>
        </p:nvSpPr>
        <p:spPr bwMode="auto">
          <a:xfrm>
            <a:off x="11022012" y="4695469"/>
            <a:ext cx="3175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l"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6E493A56-0E1C-4362-95D2-702512010711}" type="datetime'''''''E''l''''''e''''''''c'''''''''">
              <a:rPr kumimoji="0" lang="en-GB" altLang="en-US" sz="1400" b="0" i="0" u="none" strike="noStrike" kern="0" cap="none" spc="0" normalizeH="0" baseline="0" noProof="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rPr>
              <a:pPr marL="0" marR="0" lvl="0" indent="0" algn="l"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Elec</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50" name="Rectangle 49">
            <a:extLst>
              <a:ext uri="{FF2B5EF4-FFF2-40B4-BE49-F238E27FC236}">
                <a16:creationId xmlns:a16="http://schemas.microsoft.com/office/drawing/2014/main" id="{7ECE5713-E563-4099-ADAA-E0318B003332}"/>
              </a:ext>
            </a:extLst>
          </p:cNvPr>
          <p:cNvSpPr>
            <a:spLocks noGrp="1" noChangeArrowheads="1"/>
          </p:cNvSpPr>
          <p:nvPr>
            <p:custDataLst>
              <p:tags r:id="rId40"/>
            </p:custDataLst>
          </p:nvPr>
        </p:nvSpPr>
        <p:spPr bwMode="auto">
          <a:xfrm>
            <a:off x="11022012" y="4958994"/>
            <a:ext cx="2127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l"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ADA6520E-3A0F-4D17-87DA-58C86B865E18}" type="datetime'''C''''''''''''''''''''''''''''V'''''''''''''''''''''''''''''">
              <a:rPr kumimoji="0" lang="en-GB" altLang="en-US" sz="1400" b="0" i="0" u="none" strike="noStrike" kern="0" cap="none" spc="0" normalizeH="0" baseline="0" noProof="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rPr>
              <a:pPr marL="0" marR="0" lvl="0" indent="0" algn="l"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CV</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51" name="Rectangle 50">
            <a:extLst>
              <a:ext uri="{FF2B5EF4-FFF2-40B4-BE49-F238E27FC236}">
                <a16:creationId xmlns:a16="http://schemas.microsoft.com/office/drawing/2014/main" id="{12934116-1D2B-4695-9D51-7ABC0FA92BC4}"/>
              </a:ext>
            </a:extLst>
          </p:cNvPr>
          <p:cNvSpPr>
            <a:spLocks noGrp="1" noChangeArrowheads="1"/>
          </p:cNvSpPr>
          <p:nvPr>
            <p:custDataLst>
              <p:tags r:id="rId41"/>
            </p:custDataLst>
          </p:nvPr>
        </p:nvSpPr>
        <p:spPr bwMode="auto">
          <a:xfrm>
            <a:off x="11022012" y="5222519"/>
            <a:ext cx="3317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spcBef>
                <a:spcPct val="20000"/>
              </a:spcBef>
              <a:spcAft>
                <a:spcPct val="0"/>
              </a:spcAft>
              <a:buClr>
                <a:srgbClr val="B1B3B4"/>
              </a:buClr>
              <a:buSzPct val="80000"/>
              <a:buFont typeface="Zapf Dingbats" pitchFamily="-60" charset="2"/>
              <a:defRPr sz="2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lr>
                <a:srgbClr val="B1B3B4"/>
              </a:buClr>
              <a:buSzPct val="80000"/>
              <a:buFont typeface="Zapf Dingbats" pitchFamily="-60" charset="2"/>
              <a:buChar char="z"/>
              <a:defRPr>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Clr>
                <a:srgbClr val="B1B3B4"/>
              </a:buClr>
              <a:buSzPct val="80000"/>
              <a:buFont typeface="Zapf Dingbats" pitchFamily="-60" charset="2"/>
              <a:buChar char="z"/>
              <a:defRPr sz="16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4pPr>
            <a:lvl5pPr marL="2057400" indent="-228600" algn="l" rtl="0" eaLnBrk="0" fontAlgn="base" hangingPunct="0">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5pPr>
            <a:lvl6pPr marL="25146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6pPr>
            <a:lvl7pPr marL="29718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7pPr>
            <a:lvl8pPr marL="34290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8pPr>
            <a:lvl9pPr marL="3886200" indent="-228600" algn="l" rtl="0" fontAlgn="base">
              <a:spcBef>
                <a:spcPct val="20000"/>
              </a:spcBef>
              <a:spcAft>
                <a:spcPct val="0"/>
              </a:spcAft>
              <a:buClr>
                <a:srgbClr val="B1B3B4"/>
              </a:buClr>
              <a:buSzPct val="80000"/>
              <a:buFont typeface="Zapf Dingbats" pitchFamily="-60" charset="2"/>
              <a:buChar char="z"/>
              <a:defRPr sz="2200">
                <a:solidFill>
                  <a:schemeClr val="tx1"/>
                </a:solidFill>
                <a:latin typeface="+mn-lt"/>
                <a:ea typeface="+mn-ea"/>
              </a:defRPr>
            </a:lvl9pPr>
          </a:lstStyle>
          <a:p>
            <a:pPr marL="0" marR="0" lvl="0" indent="0" algn="l"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fld id="{83A0A41C-39FA-418F-8DBE-0D690A6BDF63}" type="datetime'''''''''''''''''''''''''''''''L''''''''''''G''''O'''''''''''">
              <a:rPr kumimoji="0" lang="en-GB" altLang="en-US" sz="1400" b="0" i="0" u="none" strike="noStrike" kern="0" cap="none" spc="0" normalizeH="0" baseline="0" noProof="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rPr>
              <a:pPr marL="0" marR="0" lvl="0" indent="0" algn="l" defTabSz="457200" rtl="0" eaLnBrk="0" fontAlgn="base" latinLnBrk="0" hangingPunct="0">
                <a:lnSpc>
                  <a:spcPct val="100000"/>
                </a:lnSpc>
                <a:spcBef>
                  <a:spcPct val="0"/>
                </a:spcBef>
                <a:spcAft>
                  <a:spcPct val="0"/>
                </a:spcAft>
                <a:buClr>
                  <a:srgbClr val="B1B3B4"/>
                </a:buClr>
                <a:buSzPct val="80000"/>
                <a:buFont typeface="Zapf Dingbats" pitchFamily="-60" charset="2"/>
                <a:buNone/>
                <a:tabLst/>
                <a:defRPr/>
              </a:pPr>
              <a:t>LGO</a:t>
            </a:fld>
            <a:endParaRPr kumimoji="0" lang="en-GB" sz="1400" b="0" i="0" u="none" strike="noStrike" kern="0" cap="none" spc="0" normalizeH="0" baseline="0" noProof="0" dirty="0">
              <a:ln>
                <a:noFill/>
              </a:ln>
              <a:solidFill>
                <a:srgbClr val="A6B727"/>
              </a:solidFill>
              <a:effectLst/>
              <a:uLnTx/>
              <a:uFillTx/>
              <a:latin typeface="72 Light" panose="020B0303030000000003" pitchFamily="34" charset="0"/>
              <a:cs typeface="72 Light" panose="020B0303030000000003" pitchFamily="34" charset="0"/>
              <a:sym typeface="Tahoma" panose="020B0604030504040204" pitchFamily="34" charset="0"/>
            </a:endParaRPr>
          </a:p>
        </p:txBody>
      </p:sp>
      <p:sp>
        <p:nvSpPr>
          <p:cNvPr id="52" name="TextBox 71">
            <a:extLst>
              <a:ext uri="{FF2B5EF4-FFF2-40B4-BE49-F238E27FC236}">
                <a16:creationId xmlns:a16="http://schemas.microsoft.com/office/drawing/2014/main" id="{479E91EC-8BE9-4BCC-A875-FF374C3BC74F}"/>
              </a:ext>
            </a:extLst>
          </p:cNvPr>
          <p:cNvSpPr txBox="1"/>
          <p:nvPr/>
        </p:nvSpPr>
        <p:spPr>
          <a:xfrm>
            <a:off x="1708149" y="1303764"/>
            <a:ext cx="2246563" cy="369332"/>
          </a:xfrm>
          <a:prstGeom prst="rect">
            <a:avLst/>
          </a:prstGeom>
          <a:noFill/>
        </p:spPr>
        <p:txBody>
          <a:bodyPr wrap="square" rtlCol="0">
            <a:spAutoFit/>
          </a:bodyPr>
          <a:lstStyle/>
          <a:p>
            <a:pPr defTabSz="457200"/>
            <a:r>
              <a:rPr lang="fr-BE" dirty="0">
                <a:latin typeface="72 Light" panose="020B0303030000000003" pitchFamily="34" charset="0"/>
                <a:cs typeface="72 Light" panose="020B0303030000000003" pitchFamily="34" charset="0"/>
              </a:rPr>
              <a:t>Plan financier</a:t>
            </a:r>
            <a:endParaRPr lang="en-GB" dirty="0">
              <a:latin typeface="72 Light" panose="020B0303030000000003" pitchFamily="34" charset="0"/>
              <a:cs typeface="72 Light" panose="020B0303030000000003" pitchFamily="34" charset="0"/>
            </a:endParaRPr>
          </a:p>
        </p:txBody>
      </p:sp>
      <p:sp>
        <p:nvSpPr>
          <p:cNvPr id="53" name="TextBox 91">
            <a:extLst>
              <a:ext uri="{FF2B5EF4-FFF2-40B4-BE49-F238E27FC236}">
                <a16:creationId xmlns:a16="http://schemas.microsoft.com/office/drawing/2014/main" id="{01A487CC-1AA3-4513-A149-1C6FA5300351}"/>
              </a:ext>
            </a:extLst>
          </p:cNvPr>
          <p:cNvSpPr txBox="1"/>
          <p:nvPr/>
        </p:nvSpPr>
        <p:spPr>
          <a:xfrm>
            <a:off x="6804596" y="1300903"/>
            <a:ext cx="1453579" cy="369332"/>
          </a:xfrm>
          <a:prstGeom prst="rect">
            <a:avLst/>
          </a:prstGeom>
          <a:noFill/>
        </p:spPr>
        <p:txBody>
          <a:bodyPr wrap="square" rtlCol="0">
            <a:spAutoFit/>
          </a:bodyPr>
          <a:lstStyle/>
          <a:p>
            <a:pPr defTabSz="457200"/>
            <a:r>
              <a:rPr lang="fr-BE" dirty="0">
                <a:latin typeface="72 Light" panose="020B0303030000000003" pitchFamily="34" charset="0"/>
                <a:cs typeface="72 Light" panose="020B0303030000000003" pitchFamily="34" charset="0"/>
              </a:rPr>
              <a:t>Prix fixés</a:t>
            </a:r>
            <a:endParaRPr lang="en-GB" dirty="0">
              <a:latin typeface="72 Light" panose="020B0303030000000003" pitchFamily="34" charset="0"/>
              <a:cs typeface="72 Light" panose="020B0303030000000003" pitchFamily="34" charset="0"/>
            </a:endParaRPr>
          </a:p>
        </p:txBody>
      </p:sp>
    </p:spTree>
    <p:extLst>
      <p:ext uri="{BB962C8B-B14F-4D97-AF65-F5344CB8AC3E}">
        <p14:creationId xmlns:p14="http://schemas.microsoft.com/office/powerpoint/2010/main" val="3931168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COOPEOS</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pic>
        <p:nvPicPr>
          <p:cNvPr id="4" name="Image 3">
            <a:extLst>
              <a:ext uri="{FF2B5EF4-FFF2-40B4-BE49-F238E27FC236}">
                <a16:creationId xmlns:a16="http://schemas.microsoft.com/office/drawing/2014/main" id="{ACDA0146-130A-4C6A-A247-B999B9FA7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766" y="222250"/>
            <a:ext cx="3104843" cy="996471"/>
          </a:xfrm>
          <a:prstGeom prst="rect">
            <a:avLst/>
          </a:prstGeom>
        </p:spPr>
      </p:pic>
      <p:sp>
        <p:nvSpPr>
          <p:cNvPr id="5" name="Rectangle 4">
            <a:extLst>
              <a:ext uri="{FF2B5EF4-FFF2-40B4-BE49-F238E27FC236}">
                <a16:creationId xmlns:a16="http://schemas.microsoft.com/office/drawing/2014/main" id="{D7BB526C-7861-458B-B564-2ED6912168D1}"/>
              </a:ext>
            </a:extLst>
          </p:cNvPr>
          <p:cNvSpPr/>
          <p:nvPr/>
        </p:nvSpPr>
        <p:spPr>
          <a:xfrm>
            <a:off x="491411" y="1419210"/>
            <a:ext cx="8419323" cy="3323987"/>
          </a:xfrm>
          <a:prstGeom prst="rect">
            <a:avLst/>
          </a:prstGeom>
        </p:spPr>
        <p:txBody>
          <a:bodyPr wrap="square">
            <a:spAutoFit/>
          </a:bodyPr>
          <a:lstStyle/>
          <a:p>
            <a:pPr algn="just"/>
            <a:r>
              <a:rPr lang="fr-BE" sz="1600" dirty="0">
                <a:latin typeface="72 Light" panose="020B0303030000000003" pitchFamily="34" charset="0"/>
                <a:ea typeface="Calibri" panose="020F0502020204030204" pitchFamily="34" charset="0"/>
                <a:cs typeface="72 Light" panose="020B0303030000000003" pitchFamily="34" charset="0"/>
              </a:rPr>
              <a:t>Coopérative citoyenne qui valorise les ressources de bois locales pour chauffer les entreprises et collectivités</a:t>
            </a:r>
          </a:p>
          <a:p>
            <a:pPr algn="just"/>
            <a:r>
              <a:rPr lang="fr-BE" sz="1600" dirty="0">
                <a:latin typeface="72 Light" panose="020B0303030000000003" pitchFamily="34" charset="0"/>
                <a:ea typeface="Calibri" panose="020F0502020204030204" pitchFamily="34" charset="0"/>
                <a:cs typeface="72 Light" panose="020B0303030000000003" pitchFamily="34" charset="0"/>
              </a:rPr>
              <a:t> </a:t>
            </a:r>
          </a:p>
          <a:p>
            <a:pPr algn="just"/>
            <a:r>
              <a:rPr lang="fr-BE" b="1" dirty="0">
                <a:solidFill>
                  <a:srgbClr val="B5C633"/>
                </a:solidFill>
                <a:latin typeface="72 Black" panose="020B0A04030603020204" pitchFamily="34" charset="0"/>
                <a:ea typeface="+mj-ea"/>
                <a:cs typeface="72 Black" panose="020B0A04030603020204" pitchFamily="34" charset="0"/>
              </a:rPr>
              <a:t>3 missions</a:t>
            </a:r>
          </a:p>
          <a:p>
            <a:pPr algn="just"/>
            <a:r>
              <a:rPr lang="fr-BE" sz="1600" dirty="0">
                <a:latin typeface="72 Light" panose="020B0303030000000003" pitchFamily="34" charset="0"/>
                <a:ea typeface="Calibri" panose="020F0502020204030204" pitchFamily="34" charset="0"/>
                <a:cs typeface="72 Light" panose="020B0303030000000003" pitchFamily="34" charset="0"/>
              </a:rPr>
              <a:t> </a:t>
            </a:r>
          </a:p>
          <a:p>
            <a:pPr marL="285750" indent="-285750" algn="just">
              <a:buFont typeface="Courier New" panose="02070309020205020404" pitchFamily="49" charset="0"/>
              <a:buChar char="o"/>
            </a:pPr>
            <a:r>
              <a:rPr lang="fr-BE" sz="1400" dirty="0">
                <a:latin typeface="72 Light" panose="020B0303030000000003" pitchFamily="34" charset="0"/>
                <a:ea typeface="Calibri" panose="020F0502020204030204" pitchFamily="34" charset="0"/>
                <a:cs typeface="72 Light" panose="020B0303030000000003" pitchFamily="34" charset="0"/>
              </a:rPr>
              <a:t>Proposer des solutions comprenant l’installation d’une chaudière, son financement et sa gestion</a:t>
            </a:r>
          </a:p>
          <a:p>
            <a:pPr marL="285750" indent="-285750" algn="just">
              <a:buFont typeface="Courier New" panose="02070309020205020404" pitchFamily="49" charset="0"/>
              <a:buChar char="o"/>
            </a:pPr>
            <a:r>
              <a:rPr lang="fr-BE" sz="1400" dirty="0">
                <a:latin typeface="72 Light" panose="020B0303030000000003" pitchFamily="34" charset="0"/>
                <a:ea typeface="Calibri" panose="020F0502020204030204" pitchFamily="34" charset="0"/>
                <a:cs typeface="72 Light" panose="020B0303030000000003" pitchFamily="34" charset="0"/>
              </a:rPr>
              <a:t>Accompagner toute structure ayant des ressources bois pour les valoriser</a:t>
            </a:r>
          </a:p>
          <a:p>
            <a:pPr marL="285750" indent="-285750" algn="just">
              <a:buFont typeface="Courier New" panose="02070309020205020404" pitchFamily="49" charset="0"/>
              <a:buChar char="o"/>
            </a:pPr>
            <a:r>
              <a:rPr lang="fr-BE" sz="1400" dirty="0">
                <a:latin typeface="72 Light" panose="020B0303030000000003" pitchFamily="34" charset="0"/>
                <a:ea typeface="Calibri" panose="020F0502020204030204" pitchFamily="34" charset="0"/>
                <a:cs typeface="72 Light" panose="020B0303030000000003" pitchFamily="34" charset="0"/>
              </a:rPr>
              <a:t>Sensibiliser un large public au développement durable</a:t>
            </a:r>
          </a:p>
          <a:p>
            <a:pPr algn="just"/>
            <a:r>
              <a:rPr lang="fr-BE" sz="1600" dirty="0">
                <a:latin typeface="72 Light" panose="020B0303030000000003" pitchFamily="34" charset="0"/>
                <a:ea typeface="Calibri" panose="020F0502020204030204" pitchFamily="34" charset="0"/>
                <a:cs typeface="72 Light" panose="020B0303030000000003" pitchFamily="34" charset="0"/>
              </a:rPr>
              <a:t> </a:t>
            </a:r>
          </a:p>
          <a:p>
            <a:pPr algn="just"/>
            <a:r>
              <a:rPr lang="fr-BE" b="1" dirty="0">
                <a:solidFill>
                  <a:srgbClr val="B5C633"/>
                </a:solidFill>
                <a:latin typeface="72 Black" panose="020B0A04030603020204" pitchFamily="34" charset="0"/>
                <a:ea typeface="+mj-ea"/>
                <a:cs typeface="72 Black" panose="020B0A04030603020204" pitchFamily="34" charset="0"/>
              </a:rPr>
              <a:t>20</a:t>
            </a:r>
            <a:r>
              <a:rPr lang="fr-BE" sz="1600" dirty="0">
                <a:latin typeface="72 Light" panose="020B0303030000000003" pitchFamily="34" charset="0"/>
                <a:ea typeface="Calibri" panose="020F0502020204030204" pitchFamily="34" charset="0"/>
                <a:cs typeface="72 Light" panose="020B0303030000000003" pitchFamily="34" charset="0"/>
              </a:rPr>
              <a:t> chaufferies bois sont installées.</a:t>
            </a:r>
          </a:p>
          <a:p>
            <a:pPr algn="just"/>
            <a:r>
              <a:rPr lang="fr-BE" sz="1600" dirty="0">
                <a:latin typeface="72 Light" panose="020B0303030000000003" pitchFamily="34" charset="0"/>
                <a:ea typeface="Calibri" panose="020F0502020204030204" pitchFamily="34" charset="0"/>
                <a:cs typeface="72 Light" panose="020B0303030000000003" pitchFamily="34" charset="0"/>
              </a:rPr>
              <a:t> </a:t>
            </a:r>
          </a:p>
          <a:p>
            <a:pPr algn="just"/>
            <a:r>
              <a:rPr lang="fr-BE" sz="1600" dirty="0">
                <a:latin typeface="72 Light" panose="020B0303030000000003" pitchFamily="34" charset="0"/>
                <a:ea typeface="Calibri" panose="020F0502020204030204" pitchFamily="34" charset="0"/>
                <a:cs typeface="72 Light" panose="020B0303030000000003" pitchFamily="34" charset="0"/>
              </a:rPr>
              <a:t>Évitant </a:t>
            </a:r>
            <a:r>
              <a:rPr lang="fr-BE" b="1" dirty="0">
                <a:solidFill>
                  <a:srgbClr val="B5C633"/>
                </a:solidFill>
                <a:latin typeface="72 Black" panose="020B0A04030603020204" pitchFamily="34" charset="0"/>
                <a:ea typeface="+mj-ea"/>
                <a:cs typeface="72 Black" panose="020B0A04030603020204" pitchFamily="34" charset="0"/>
              </a:rPr>
              <a:t>2300</a:t>
            </a:r>
            <a:r>
              <a:rPr lang="fr-BE" sz="1600" dirty="0">
                <a:latin typeface="72 Light" panose="020B0303030000000003" pitchFamily="34" charset="0"/>
                <a:ea typeface="Calibri" panose="020F0502020204030204" pitchFamily="34" charset="0"/>
                <a:cs typeface="72 Light" panose="020B0303030000000003" pitchFamily="34" charset="0"/>
              </a:rPr>
              <a:t> T de CO2</a:t>
            </a:r>
          </a:p>
          <a:p>
            <a:pPr algn="just"/>
            <a:r>
              <a:rPr lang="fr-BE" sz="1600" dirty="0">
                <a:latin typeface="72 Light" panose="020B0303030000000003" pitchFamily="34" charset="0"/>
                <a:ea typeface="Calibri" panose="020F0502020204030204" pitchFamily="34" charset="0"/>
                <a:cs typeface="72 Light" panose="020B0303030000000003" pitchFamily="34" charset="0"/>
              </a:rPr>
              <a:t>Pour l’équivalent de </a:t>
            </a:r>
            <a:r>
              <a:rPr lang="fr-BE" b="1" dirty="0">
                <a:solidFill>
                  <a:srgbClr val="B5C633"/>
                </a:solidFill>
                <a:latin typeface="72 Black" panose="020B0A04030603020204" pitchFamily="34" charset="0"/>
                <a:ea typeface="+mj-ea"/>
                <a:cs typeface="72 Black" panose="020B0A04030603020204" pitchFamily="34" charset="0"/>
              </a:rPr>
              <a:t>880.000</a:t>
            </a:r>
            <a:r>
              <a:rPr lang="fr-BE" sz="1600" dirty="0">
                <a:latin typeface="72 Light" panose="020B0303030000000003" pitchFamily="34" charset="0"/>
                <a:ea typeface="Calibri" panose="020F0502020204030204" pitchFamily="34" charset="0"/>
                <a:cs typeface="72 Light" panose="020B0303030000000003" pitchFamily="34" charset="0"/>
              </a:rPr>
              <a:t> L de mazout par an</a:t>
            </a:r>
          </a:p>
        </p:txBody>
      </p:sp>
      <p:sp>
        <p:nvSpPr>
          <p:cNvPr id="8" name="Rectangle 7">
            <a:extLst>
              <a:ext uri="{FF2B5EF4-FFF2-40B4-BE49-F238E27FC236}">
                <a16:creationId xmlns:a16="http://schemas.microsoft.com/office/drawing/2014/main" id="{9D359BAB-3406-4D08-92A2-93B8583E2568}"/>
              </a:ext>
            </a:extLst>
          </p:cNvPr>
          <p:cNvSpPr/>
          <p:nvPr/>
        </p:nvSpPr>
        <p:spPr>
          <a:xfrm>
            <a:off x="1724608" y="5249396"/>
            <a:ext cx="8742783" cy="338554"/>
          </a:xfrm>
          <a:prstGeom prst="rect">
            <a:avLst/>
          </a:prstGeom>
          <a:solidFill>
            <a:srgbClr val="367436"/>
          </a:solidFill>
        </p:spPr>
        <p:txBody>
          <a:bodyPr wrap="square">
            <a:spAutoFit/>
          </a:bodyPr>
          <a:lstStyle/>
          <a:p>
            <a:pPr algn="ctr"/>
            <a:r>
              <a:rPr lang="fr-BE" sz="1600" dirty="0">
                <a:solidFill>
                  <a:schemeClr val="bg1"/>
                </a:solidFill>
                <a:latin typeface="72 Light" panose="020B0303030000000003" pitchFamily="34" charset="0"/>
                <a:cs typeface="72 Light" panose="020B0303030000000003" pitchFamily="34" charset="0"/>
              </a:rPr>
              <a:t>Champs d’énergie est </a:t>
            </a:r>
            <a:r>
              <a:rPr lang="fr-BE" sz="1600">
                <a:solidFill>
                  <a:schemeClr val="bg1"/>
                </a:solidFill>
                <a:latin typeface="72 Light" panose="020B0303030000000003" pitchFamily="34" charset="0"/>
                <a:cs typeface="72 Light" panose="020B0303030000000003" pitchFamily="34" charset="0"/>
              </a:rPr>
              <a:t>membre fondateur </a:t>
            </a:r>
            <a:r>
              <a:rPr lang="fr-BE" sz="1600" dirty="0">
                <a:solidFill>
                  <a:schemeClr val="bg1"/>
                </a:solidFill>
                <a:latin typeface="72 Light" panose="020B0303030000000003" pitchFamily="34" charset="0"/>
                <a:cs typeface="72 Light" panose="020B0303030000000003" pitchFamily="34" charset="0"/>
              </a:rPr>
              <a:t>et cherche à développer des projets communs </a:t>
            </a:r>
          </a:p>
        </p:txBody>
      </p:sp>
    </p:spTree>
    <p:extLst>
      <p:ext uri="{BB962C8B-B14F-4D97-AF65-F5344CB8AC3E}">
        <p14:creationId xmlns:p14="http://schemas.microsoft.com/office/powerpoint/2010/main" val="719668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BQP SRL - </a:t>
            </a:r>
            <a:r>
              <a:rPr lang="fr-BE" sz="1800" b="1" dirty="0">
                <a:latin typeface="72 Light" panose="020B0303030000000003" pitchFamily="34" charset="0"/>
                <a:cs typeface="72 Light" panose="020B0303030000000003" pitchFamily="34" charset="0"/>
              </a:rPr>
              <a:t>BIOMETH QUALITY PRODUCT</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3" name="Rectangle 2">
            <a:extLst>
              <a:ext uri="{FF2B5EF4-FFF2-40B4-BE49-F238E27FC236}">
                <a16:creationId xmlns:a16="http://schemas.microsoft.com/office/drawing/2014/main" id="{841DD99E-A2A9-408E-A7C3-7A262330C42F}"/>
              </a:ext>
            </a:extLst>
          </p:cNvPr>
          <p:cNvSpPr/>
          <p:nvPr/>
        </p:nvSpPr>
        <p:spPr>
          <a:xfrm>
            <a:off x="503156" y="1404921"/>
            <a:ext cx="6435012" cy="3539430"/>
          </a:xfrm>
          <a:prstGeom prst="rect">
            <a:avLst/>
          </a:prstGeom>
        </p:spPr>
        <p:txBody>
          <a:bodyPr wrap="square">
            <a:spAutoFit/>
          </a:bodyPr>
          <a:lstStyle/>
          <a:p>
            <a:pPr algn="just"/>
            <a:r>
              <a:rPr lang="fr-BE" sz="1600" dirty="0" err="1">
                <a:latin typeface="72 Light" panose="020B0303030000000003" pitchFamily="34" charset="0"/>
                <a:cs typeface="72 Light" panose="020B0303030000000003" pitchFamily="34" charset="0"/>
              </a:rPr>
              <a:t>Biometh</a:t>
            </a:r>
            <a:r>
              <a:rPr lang="fr-BE" sz="1600" dirty="0">
                <a:latin typeface="72 Light" panose="020B0303030000000003" pitchFamily="34" charset="0"/>
                <a:cs typeface="72 Light" panose="020B0303030000000003" pitchFamily="34" charset="0"/>
              </a:rPr>
              <a:t> </a:t>
            </a:r>
            <a:r>
              <a:rPr lang="fr-BE" sz="1600" dirty="0" err="1">
                <a:latin typeface="72 Light" panose="020B0303030000000003" pitchFamily="34" charset="0"/>
                <a:cs typeface="72 Light" panose="020B0303030000000003" pitchFamily="34" charset="0"/>
              </a:rPr>
              <a:t>Quality</a:t>
            </a:r>
            <a:r>
              <a:rPr lang="fr-BE" sz="1600" dirty="0">
                <a:latin typeface="72 Light" panose="020B0303030000000003" pitchFamily="34" charset="0"/>
                <a:cs typeface="72 Light" panose="020B0303030000000003" pitchFamily="34" charset="0"/>
              </a:rPr>
              <a:t> Product est une société de projet mise en place afin de construire et d’exploiter une centrale d’hygiénisation et de biométhanisation.</a:t>
            </a:r>
          </a:p>
          <a:p>
            <a:pPr algn="just"/>
            <a:r>
              <a:rPr lang="fr-BE" sz="1600" dirty="0">
                <a:latin typeface="72 Light" panose="020B0303030000000003" pitchFamily="34" charset="0"/>
                <a:cs typeface="72 Light" panose="020B0303030000000003" pitchFamily="34" charset="0"/>
              </a:rPr>
              <a:t> </a:t>
            </a:r>
          </a:p>
          <a:p>
            <a:pPr algn="just"/>
            <a:r>
              <a:rPr lang="fr-BE" sz="2400" b="1" dirty="0">
                <a:solidFill>
                  <a:srgbClr val="B5C633"/>
                </a:solidFill>
                <a:latin typeface="72 Black" panose="020B0A04030603020204" pitchFamily="34" charset="0"/>
                <a:ea typeface="+mj-ea"/>
                <a:cs typeface="72 Black" panose="020B0A04030603020204" pitchFamily="34" charset="0"/>
              </a:rPr>
              <a:t>2 </a:t>
            </a:r>
            <a:r>
              <a:rPr lang="fr-BE" sz="1600" dirty="0">
                <a:latin typeface="72 Light" panose="020B0303030000000003" pitchFamily="34" charset="0"/>
                <a:cs typeface="72 Light" panose="020B0303030000000003" pitchFamily="34" charset="0"/>
              </a:rPr>
              <a:t>unités de biométhanisation </a:t>
            </a:r>
          </a:p>
          <a:p>
            <a:pPr algn="just"/>
            <a:r>
              <a:rPr lang="fr-BE" sz="2400" b="1" dirty="0">
                <a:solidFill>
                  <a:srgbClr val="B5C633"/>
                </a:solidFill>
                <a:latin typeface="72 Black" panose="020B0A04030603020204" pitchFamily="34" charset="0"/>
                <a:ea typeface="+mj-ea"/>
                <a:cs typeface="72 Black" panose="020B0A04030603020204" pitchFamily="34" charset="0"/>
              </a:rPr>
              <a:t>3</a:t>
            </a:r>
            <a:r>
              <a:rPr lang="fr-BE" sz="1600" dirty="0">
                <a:latin typeface="72 Light" panose="020B0303030000000003" pitchFamily="34" charset="0"/>
                <a:cs typeface="72 Light" panose="020B0303030000000003" pitchFamily="34" charset="0"/>
              </a:rPr>
              <a:t> unités de cogénération </a:t>
            </a:r>
          </a:p>
          <a:p>
            <a:pPr algn="just"/>
            <a:r>
              <a:rPr lang="fr-BE" sz="2400" b="1" dirty="0">
                <a:solidFill>
                  <a:srgbClr val="B5C633"/>
                </a:solidFill>
                <a:latin typeface="72 Black" panose="020B0A04030603020204" pitchFamily="34" charset="0"/>
                <a:ea typeface="+mj-ea"/>
                <a:cs typeface="72 Black" panose="020B0A04030603020204" pitchFamily="34" charset="0"/>
              </a:rPr>
              <a:t>1</a:t>
            </a:r>
            <a:r>
              <a:rPr lang="fr-BE" sz="1600" dirty="0">
                <a:latin typeface="72 Light" panose="020B0303030000000003" pitchFamily="34" charset="0"/>
                <a:cs typeface="72 Light" panose="020B0303030000000003" pitchFamily="34" charset="0"/>
              </a:rPr>
              <a:t> unité d’évaporation-concentration de digestats</a:t>
            </a:r>
          </a:p>
          <a:p>
            <a:pPr algn="just"/>
            <a:r>
              <a:rPr lang="fr-BE" sz="1600" dirty="0">
                <a:latin typeface="72 Light" panose="020B0303030000000003" pitchFamily="34" charset="0"/>
                <a:cs typeface="72 Light" panose="020B0303030000000003" pitchFamily="34" charset="0"/>
              </a:rPr>
              <a:t> </a:t>
            </a:r>
          </a:p>
          <a:p>
            <a:pPr algn="just"/>
            <a:r>
              <a:rPr lang="fr-BE" sz="1600" dirty="0">
                <a:latin typeface="72 Light" panose="020B0303030000000003" pitchFamily="34" charset="0"/>
                <a:cs typeface="72 Light" panose="020B0303030000000003" pitchFamily="34" charset="0"/>
              </a:rPr>
              <a:t>La réalisation a débutée le </a:t>
            </a:r>
            <a:r>
              <a:rPr lang="fr-BE" b="1" dirty="0">
                <a:solidFill>
                  <a:srgbClr val="B5C633"/>
                </a:solidFill>
                <a:latin typeface="72 Black" panose="020B0A04030603020204" pitchFamily="34" charset="0"/>
                <a:ea typeface="+mj-ea"/>
                <a:cs typeface="72 Black" panose="020B0A04030603020204" pitchFamily="34" charset="0"/>
              </a:rPr>
              <a:t>18 mai </a:t>
            </a:r>
            <a:r>
              <a:rPr lang="fr-BE" sz="1600" dirty="0">
                <a:latin typeface="72 Light" panose="020B0303030000000003" pitchFamily="34" charset="0"/>
                <a:cs typeface="72 Light" panose="020B0303030000000003" pitchFamily="34" charset="0"/>
              </a:rPr>
              <a:t>dernier et les premiers tests sont prévus pour octobre 2021</a:t>
            </a:r>
          </a:p>
          <a:p>
            <a:pPr algn="just"/>
            <a:endParaRPr lang="fr-BE" sz="1600" dirty="0">
              <a:latin typeface="72 Light" panose="020B0303030000000003" pitchFamily="34" charset="0"/>
              <a:cs typeface="72 Light" panose="020B0303030000000003" pitchFamily="34" charset="0"/>
            </a:endParaRPr>
          </a:p>
          <a:p>
            <a:pPr algn="just"/>
            <a:r>
              <a:rPr lang="fr-BE" sz="1600" dirty="0">
                <a:latin typeface="72 Light" panose="020B0303030000000003" pitchFamily="34" charset="0"/>
                <a:cs typeface="72 Light" panose="020B0303030000000003" pitchFamily="34" charset="0"/>
              </a:rPr>
              <a:t>Mise en service au </a:t>
            </a:r>
            <a:r>
              <a:rPr lang="fr-BE" b="1" dirty="0">
                <a:solidFill>
                  <a:srgbClr val="B5C633"/>
                </a:solidFill>
                <a:latin typeface="72 Black" panose="020B0A04030603020204" pitchFamily="34" charset="0"/>
                <a:ea typeface="+mj-ea"/>
                <a:cs typeface="72 Black" panose="020B0A04030603020204" pitchFamily="34" charset="0"/>
              </a:rPr>
              <a:t>printemps 2022</a:t>
            </a:r>
          </a:p>
        </p:txBody>
      </p:sp>
      <p:pic>
        <p:nvPicPr>
          <p:cNvPr id="5" name="Image 4">
            <a:extLst>
              <a:ext uri="{FF2B5EF4-FFF2-40B4-BE49-F238E27FC236}">
                <a16:creationId xmlns:a16="http://schemas.microsoft.com/office/drawing/2014/main" id="{9BE646E5-7387-4598-8BB2-22C4178EE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5665" y="-1"/>
            <a:ext cx="4186335" cy="3174637"/>
          </a:xfrm>
          <a:prstGeom prst="rect">
            <a:avLst/>
          </a:prstGeom>
        </p:spPr>
      </p:pic>
      <p:sp>
        <p:nvSpPr>
          <p:cNvPr id="8" name="Rectangle 7">
            <a:extLst>
              <a:ext uri="{FF2B5EF4-FFF2-40B4-BE49-F238E27FC236}">
                <a16:creationId xmlns:a16="http://schemas.microsoft.com/office/drawing/2014/main" id="{F096EF0D-18B5-40D0-9FE2-C2EBC01D670D}"/>
              </a:ext>
            </a:extLst>
          </p:cNvPr>
          <p:cNvSpPr/>
          <p:nvPr/>
        </p:nvSpPr>
        <p:spPr>
          <a:xfrm>
            <a:off x="1724608" y="5249396"/>
            <a:ext cx="8742783" cy="615553"/>
          </a:xfrm>
          <a:prstGeom prst="rect">
            <a:avLst/>
          </a:prstGeom>
          <a:solidFill>
            <a:srgbClr val="367436"/>
          </a:solidFill>
        </p:spPr>
        <p:txBody>
          <a:bodyPr wrap="square">
            <a:spAutoFit/>
          </a:bodyPr>
          <a:lstStyle/>
          <a:p>
            <a:pPr algn="ctr"/>
            <a:r>
              <a:rPr lang="fr-BE" sz="1600" dirty="0">
                <a:solidFill>
                  <a:schemeClr val="bg1"/>
                </a:solidFill>
                <a:latin typeface="72 Light" panose="020B0303030000000003" pitchFamily="34" charset="0"/>
                <a:cs typeface="72 Light" panose="020B0303030000000003" pitchFamily="34" charset="0"/>
              </a:rPr>
              <a:t>Champs d’énergie a pris part au projet pour un montant de </a:t>
            </a:r>
            <a:r>
              <a:rPr lang="fr-BE" dirty="0">
                <a:solidFill>
                  <a:schemeClr val="bg1"/>
                </a:solidFill>
                <a:latin typeface="72 Black" panose="020B0A04030603020204" pitchFamily="34" charset="0"/>
                <a:cs typeface="72 Black" panose="020B0A04030603020204" pitchFamily="34" charset="0"/>
              </a:rPr>
              <a:t>40.000 €</a:t>
            </a:r>
          </a:p>
          <a:p>
            <a:pPr algn="ctr"/>
            <a:r>
              <a:rPr lang="fr-BE" sz="1600" dirty="0">
                <a:solidFill>
                  <a:schemeClr val="bg1"/>
                </a:solidFill>
                <a:latin typeface="72 Light" panose="020B0303030000000003" pitchFamily="34" charset="0"/>
                <a:cs typeface="72 Light" panose="020B0303030000000003" pitchFamily="34" charset="0"/>
              </a:rPr>
              <a:t>Nous y sommes représentés au CA</a:t>
            </a:r>
          </a:p>
        </p:txBody>
      </p:sp>
    </p:spTree>
    <p:extLst>
      <p:ext uri="{BB962C8B-B14F-4D97-AF65-F5344CB8AC3E}">
        <p14:creationId xmlns:p14="http://schemas.microsoft.com/office/powerpoint/2010/main" val="395397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094095" y="851517"/>
            <a:ext cx="5238466" cy="2991416"/>
          </a:xfrm>
        </p:spPr>
        <p:txBody>
          <a:bodyPr vert="horz" lIns="91440" tIns="45720" rIns="91440" bIns="45720" rtlCol="0" anchor="b">
            <a:normAutofit/>
          </a:bodyPr>
          <a:lstStyle/>
          <a:p>
            <a:r>
              <a:rPr lang="en-US" sz="5100" b="1" kern="1200" dirty="0">
                <a:solidFill>
                  <a:schemeClr val="tx1"/>
                </a:solidFill>
                <a:latin typeface="72 Light" panose="020B0303030000000003" pitchFamily="34" charset="0"/>
                <a:cs typeface="72 Light" panose="020B0303030000000003" pitchFamily="34" charset="0"/>
              </a:rPr>
              <a:t>RAPPORT D’ACTIVITÉ 2020</a:t>
            </a:r>
          </a:p>
        </p:txBody>
      </p:sp>
      <p:sp>
        <p:nvSpPr>
          <p:cNvPr id="22" name="Freeform: Shape 2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que 3" descr="Document">
            <a:extLst>
              <a:ext uri="{FF2B5EF4-FFF2-40B4-BE49-F238E27FC236}">
                <a16:creationId xmlns:a16="http://schemas.microsoft.com/office/drawing/2014/main" id="{F2E1DB5D-AD77-4FC2-8FB4-6CB81F254C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31503" y="2129307"/>
            <a:ext cx="3217333" cy="3217333"/>
          </a:xfrm>
          <a:prstGeom prst="rect">
            <a:avLst/>
          </a:prstGeom>
        </p:spPr>
      </p:pic>
      <p:sp>
        <p:nvSpPr>
          <p:cNvPr id="19" name="Rectangle 18">
            <a:extLst>
              <a:ext uri="{FF2B5EF4-FFF2-40B4-BE49-F238E27FC236}">
                <a16:creationId xmlns:a16="http://schemas.microsoft.com/office/drawing/2014/main" id="{E837D2A5-0EDD-4159-AB11-EF4C094FCE94}"/>
              </a:ext>
            </a:extLst>
          </p:cNvPr>
          <p:cNvSpPr/>
          <p:nvPr/>
        </p:nvSpPr>
        <p:spPr>
          <a:xfrm>
            <a:off x="-673996" y="1582315"/>
            <a:ext cx="1944444" cy="130738"/>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1" name="Image 10">
            <a:extLst>
              <a:ext uri="{FF2B5EF4-FFF2-40B4-BE49-F238E27FC236}">
                <a16:creationId xmlns:a16="http://schemas.microsoft.com/office/drawing/2014/main" id="{8FF2EAF0-127E-4256-A414-AA4AF31F39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1970917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RESCOOP </a:t>
            </a:r>
            <a:r>
              <a:rPr lang="fr-FR" sz="1400" b="1" dirty="0">
                <a:latin typeface="72 Light" panose="020B0303030000000003" pitchFamily="34" charset="0"/>
                <a:cs typeface="72 Light" panose="020B0303030000000003" pitchFamily="34" charset="0"/>
              </a:rPr>
              <a:t>- Fédération wallonne des coopératives citoyennes d’énergie renouvelable - </a:t>
            </a:r>
            <a:endParaRPr lang="fr-BE" sz="14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5" name="Title 1">
            <a:extLst>
              <a:ext uri="{FF2B5EF4-FFF2-40B4-BE49-F238E27FC236}">
                <a16:creationId xmlns:a16="http://schemas.microsoft.com/office/drawing/2014/main" id="{65386BAA-46B7-4EFE-9199-5301AB93D146}"/>
              </a:ext>
            </a:extLst>
          </p:cNvPr>
          <p:cNvSpPr txBox="1">
            <a:spLocks/>
          </p:cNvSpPr>
          <p:nvPr/>
        </p:nvSpPr>
        <p:spPr>
          <a:xfrm>
            <a:off x="838200" y="3127940"/>
            <a:ext cx="4470918" cy="8501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BE" sz="2700" dirty="0"/>
            </a:br>
            <a:br>
              <a:rPr lang="fr-BE" sz="2700" dirty="0"/>
            </a:br>
            <a:br>
              <a:rPr lang="fr-BE" sz="1800" dirty="0">
                <a:latin typeface="72 Light" panose="020B0303030000000003" pitchFamily="34" charset="0"/>
                <a:cs typeface="72 Light" panose="020B0303030000000003" pitchFamily="34" charset="0"/>
              </a:rPr>
            </a:br>
            <a:r>
              <a:rPr lang="fr-BE" sz="1600" dirty="0">
                <a:latin typeface="72 Light" panose="020B0303030000000003" pitchFamily="34" charset="0"/>
                <a:cs typeface="72 Light" panose="020B0303030000000003" pitchFamily="34" charset="0"/>
              </a:rPr>
              <a:t>Evolution de la production électrique totale qui atteint </a:t>
            </a:r>
            <a:r>
              <a:rPr lang="fr-BE" sz="1800" b="1" dirty="0">
                <a:solidFill>
                  <a:srgbClr val="B5C633"/>
                </a:solidFill>
                <a:latin typeface="72 Black" panose="020B0A04030603020204" pitchFamily="34" charset="0"/>
                <a:cs typeface="72 Black" panose="020B0A04030603020204" pitchFamily="34" charset="0"/>
              </a:rPr>
              <a:t>73.000</a:t>
            </a:r>
            <a:r>
              <a:rPr lang="fr-BE" sz="1600" dirty="0">
                <a:latin typeface="72 Light" panose="020B0303030000000003" pitchFamily="34" charset="0"/>
                <a:cs typeface="72 Light" panose="020B0303030000000003" pitchFamily="34" charset="0"/>
              </a:rPr>
              <a:t> MWh (+ 27%) </a:t>
            </a:r>
          </a:p>
          <a:p>
            <a:endParaRPr lang="fr-BE" sz="1600" dirty="0">
              <a:latin typeface="72 Light" panose="020B0303030000000003" pitchFamily="34" charset="0"/>
              <a:cs typeface="72 Light" panose="020B0303030000000003" pitchFamily="34" charset="0"/>
            </a:endParaRPr>
          </a:p>
          <a:p>
            <a:r>
              <a:rPr lang="fr-BE" sz="1600" dirty="0">
                <a:latin typeface="72 Light" panose="020B0303030000000003" pitchFamily="34" charset="0"/>
                <a:cs typeface="72 Light" panose="020B0303030000000003" pitchFamily="34" charset="0"/>
              </a:rPr>
              <a:t>De quoi alimenter en électricité </a:t>
            </a:r>
            <a:r>
              <a:rPr lang="fr-BE" sz="1800" b="1" dirty="0">
                <a:solidFill>
                  <a:srgbClr val="B5C633"/>
                </a:solidFill>
                <a:latin typeface="72 Black" panose="020B0A04030603020204" pitchFamily="34" charset="0"/>
                <a:cs typeface="72 Black" panose="020B0A04030603020204" pitchFamily="34" charset="0"/>
              </a:rPr>
              <a:t>21.000</a:t>
            </a:r>
            <a:r>
              <a:rPr lang="fr-BE" sz="1800" dirty="0">
                <a:latin typeface="72 Light" panose="020B0303030000000003" pitchFamily="34" charset="0"/>
                <a:cs typeface="72 Light" panose="020B0303030000000003" pitchFamily="34" charset="0"/>
              </a:rPr>
              <a:t> </a:t>
            </a:r>
            <a:r>
              <a:rPr lang="fr-BE" sz="1600" dirty="0">
                <a:latin typeface="72 Light" panose="020B0303030000000003" pitchFamily="34" charset="0"/>
                <a:cs typeface="72 Light" panose="020B0303030000000003" pitchFamily="34" charset="0"/>
              </a:rPr>
              <a:t>ménages</a:t>
            </a:r>
            <a:br>
              <a:rPr lang="fr-BE" sz="1800" dirty="0">
                <a:latin typeface="72 Light" panose="020B0303030000000003" pitchFamily="34" charset="0"/>
                <a:cs typeface="72 Light" panose="020B0303030000000003" pitchFamily="34" charset="0"/>
              </a:rPr>
            </a:br>
            <a:r>
              <a:rPr lang="fr-BE" dirty="0"/>
              <a:t> </a:t>
            </a:r>
            <a:br>
              <a:rPr lang="fr-BE" dirty="0"/>
            </a:br>
            <a:endParaRPr lang="fr-BE" dirty="0"/>
          </a:p>
        </p:txBody>
      </p:sp>
      <p:pic>
        <p:nvPicPr>
          <p:cNvPr id="6" name="Picture 3">
            <a:extLst>
              <a:ext uri="{FF2B5EF4-FFF2-40B4-BE49-F238E27FC236}">
                <a16:creationId xmlns:a16="http://schemas.microsoft.com/office/drawing/2014/main" id="{8AFEBC6F-4836-4427-945A-B0201043290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649" y="2186750"/>
            <a:ext cx="6137988" cy="4449000"/>
          </a:xfrm>
          <a:prstGeom prst="rect">
            <a:avLst/>
          </a:prstGeom>
          <a:noFill/>
        </p:spPr>
      </p:pic>
      <p:pic>
        <p:nvPicPr>
          <p:cNvPr id="4" name="Image 3">
            <a:extLst>
              <a:ext uri="{FF2B5EF4-FFF2-40B4-BE49-F238E27FC236}">
                <a16:creationId xmlns:a16="http://schemas.microsoft.com/office/drawing/2014/main" id="{C78CACAC-7553-48B4-9039-7345FFBF1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137" y="222250"/>
            <a:ext cx="2476500" cy="1428750"/>
          </a:xfrm>
          <a:prstGeom prst="rect">
            <a:avLst/>
          </a:prstGeom>
        </p:spPr>
      </p:pic>
    </p:spTree>
    <p:extLst>
      <p:ext uri="{BB962C8B-B14F-4D97-AF65-F5344CB8AC3E}">
        <p14:creationId xmlns:p14="http://schemas.microsoft.com/office/powerpoint/2010/main" val="3468426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RESCOOP</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pic>
        <p:nvPicPr>
          <p:cNvPr id="8" name="Picture 3">
            <a:extLst>
              <a:ext uri="{FF2B5EF4-FFF2-40B4-BE49-F238E27FC236}">
                <a16:creationId xmlns:a16="http://schemas.microsoft.com/office/drawing/2014/main" id="{399161D9-AA50-4CB8-BA1D-9750AFA7C6DB}"/>
              </a:ext>
            </a:extLst>
          </p:cNvPr>
          <p:cNvPicPr/>
          <p:nvPr/>
        </p:nvPicPr>
        <p:blipFill rotWithShape="1">
          <a:blip r:embed="rId3" cstate="print">
            <a:extLst>
              <a:ext uri="{28A0092B-C50C-407E-A947-70E740481C1C}">
                <a14:useLocalDpi xmlns:a14="http://schemas.microsoft.com/office/drawing/2010/main" val="0"/>
              </a:ext>
            </a:extLst>
          </a:blip>
          <a:srcRect l="7742"/>
          <a:stretch/>
        </p:blipFill>
        <p:spPr bwMode="auto">
          <a:xfrm>
            <a:off x="6096000" y="2033311"/>
            <a:ext cx="5846660" cy="4602439"/>
          </a:xfrm>
          <a:prstGeom prst="rect">
            <a:avLst/>
          </a:prstGeom>
          <a:noFill/>
        </p:spPr>
      </p:pic>
      <p:sp>
        <p:nvSpPr>
          <p:cNvPr id="9" name="TextBox 4">
            <a:extLst>
              <a:ext uri="{FF2B5EF4-FFF2-40B4-BE49-F238E27FC236}">
                <a16:creationId xmlns:a16="http://schemas.microsoft.com/office/drawing/2014/main" id="{FA31E1B8-DD02-4F54-87AD-0EF08690AED2}"/>
              </a:ext>
            </a:extLst>
          </p:cNvPr>
          <p:cNvSpPr txBox="1"/>
          <p:nvPr/>
        </p:nvSpPr>
        <p:spPr>
          <a:xfrm>
            <a:off x="750513" y="1687804"/>
            <a:ext cx="4880512" cy="1661993"/>
          </a:xfrm>
          <a:prstGeom prst="rect">
            <a:avLst/>
          </a:prstGeom>
          <a:noFill/>
        </p:spPr>
        <p:txBody>
          <a:bodyPr wrap="square" rtlCol="0">
            <a:spAutoFit/>
          </a:bodyPr>
          <a:lstStyle/>
          <a:p>
            <a:pPr marL="285750" indent="-285750">
              <a:buFont typeface="Courier New" panose="02070309020205020404" pitchFamily="49" charset="0"/>
              <a:buChar char="o"/>
            </a:pPr>
            <a:r>
              <a:rPr lang="fr-BE" sz="1600" dirty="0">
                <a:latin typeface="72 Light" panose="020B0303030000000003" pitchFamily="34" charset="0"/>
                <a:cs typeface="72 Light" panose="020B0303030000000003" pitchFamily="34" charset="0"/>
              </a:rPr>
              <a:t>L’éolien est passé de </a:t>
            </a:r>
            <a:r>
              <a:rPr lang="fr-BE" b="1" dirty="0">
                <a:solidFill>
                  <a:srgbClr val="B5C633"/>
                </a:solidFill>
                <a:latin typeface="72 Black" panose="020B0A04030603020204" pitchFamily="34" charset="0"/>
                <a:ea typeface="+mj-ea"/>
                <a:cs typeface="72 Black" panose="020B0A04030603020204" pitchFamily="34" charset="0"/>
              </a:rPr>
              <a:t>85%</a:t>
            </a:r>
            <a:r>
              <a:rPr lang="fr-BE" sz="1600" dirty="0">
                <a:latin typeface="72 Light" panose="020B0303030000000003" pitchFamily="34" charset="0"/>
                <a:cs typeface="72 Light" panose="020B0303030000000003" pitchFamily="34" charset="0"/>
              </a:rPr>
              <a:t> de la production à </a:t>
            </a:r>
            <a:r>
              <a:rPr lang="fr-BE" b="1" dirty="0">
                <a:solidFill>
                  <a:srgbClr val="B5C633"/>
                </a:solidFill>
                <a:latin typeface="72 Black" panose="020B0A04030603020204" pitchFamily="34" charset="0"/>
                <a:ea typeface="+mj-ea"/>
                <a:cs typeface="72 Black" panose="020B0A04030603020204" pitchFamily="34" charset="0"/>
              </a:rPr>
              <a:t>88% </a:t>
            </a:r>
          </a:p>
          <a:p>
            <a:pPr marL="285750" indent="-285750">
              <a:buFont typeface="Courier New" panose="02070309020205020404" pitchFamily="49" charset="0"/>
              <a:buChar char="o"/>
            </a:pPr>
            <a:endParaRPr lang="fr-BE" sz="1600" dirty="0">
              <a:latin typeface="72 Light" panose="020B0303030000000003" pitchFamily="34" charset="0"/>
              <a:cs typeface="72 Light" panose="020B0303030000000003" pitchFamily="34" charset="0"/>
            </a:endParaRPr>
          </a:p>
          <a:p>
            <a:pPr marL="285750" indent="-285750">
              <a:buFont typeface="Courier New" panose="02070309020205020404" pitchFamily="49" charset="0"/>
              <a:buChar char="o"/>
            </a:pPr>
            <a:r>
              <a:rPr lang="fr-BE" sz="1600" dirty="0">
                <a:latin typeface="72 Light" panose="020B0303030000000003" pitchFamily="34" charset="0"/>
                <a:cs typeface="72 Light" panose="020B0303030000000003" pitchFamily="34" charset="0"/>
              </a:rPr>
              <a:t>Malgré leur belle progression relative, l’hydro et le photovoltaïque ne pèsent que pour </a:t>
            </a:r>
            <a:r>
              <a:rPr lang="fr-BE" b="1" dirty="0">
                <a:solidFill>
                  <a:srgbClr val="B5C633"/>
                </a:solidFill>
                <a:latin typeface="72 Black" panose="020B0A04030603020204" pitchFamily="34" charset="0"/>
                <a:ea typeface="+mj-ea"/>
                <a:cs typeface="72 Black" panose="020B0A04030603020204" pitchFamily="34" charset="0"/>
              </a:rPr>
              <a:t>2%</a:t>
            </a:r>
            <a:r>
              <a:rPr lang="fr-BE" sz="1600" dirty="0">
                <a:latin typeface="72 Light" panose="020B0303030000000003" pitchFamily="34" charset="0"/>
                <a:cs typeface="72 Light" panose="020B0303030000000003" pitchFamily="34" charset="0"/>
              </a:rPr>
              <a:t> chacun</a:t>
            </a:r>
            <a:br>
              <a:rPr lang="fr-BE" sz="1600" dirty="0">
                <a:latin typeface="72 Light" panose="020B0303030000000003" pitchFamily="34" charset="0"/>
                <a:cs typeface="72 Light" panose="020B0303030000000003" pitchFamily="34" charset="0"/>
              </a:rPr>
            </a:br>
            <a:endParaRPr lang="fr-BE" sz="1600" dirty="0">
              <a:latin typeface="72 Light" panose="020B0303030000000003" pitchFamily="34" charset="0"/>
              <a:ea typeface="+mj-ea"/>
              <a:cs typeface="72 Light" panose="020B0303030000000003" pitchFamily="34" charset="0"/>
            </a:endParaRPr>
          </a:p>
        </p:txBody>
      </p:sp>
      <p:sp>
        <p:nvSpPr>
          <p:cNvPr id="3" name="Rectangle 2">
            <a:extLst>
              <a:ext uri="{FF2B5EF4-FFF2-40B4-BE49-F238E27FC236}">
                <a16:creationId xmlns:a16="http://schemas.microsoft.com/office/drawing/2014/main" id="{5389C438-4AC7-4F6B-9409-56D0A2650C35}"/>
              </a:ext>
            </a:extLst>
          </p:cNvPr>
          <p:cNvSpPr/>
          <p:nvPr/>
        </p:nvSpPr>
        <p:spPr>
          <a:xfrm>
            <a:off x="750513" y="3869282"/>
            <a:ext cx="4880511" cy="1169551"/>
          </a:xfrm>
          <a:prstGeom prst="rect">
            <a:avLst/>
          </a:prstGeom>
          <a:solidFill>
            <a:srgbClr val="367436"/>
          </a:solidFill>
        </p:spPr>
        <p:txBody>
          <a:bodyPr wrap="square">
            <a:spAutoFit/>
          </a:bodyPr>
          <a:lstStyle/>
          <a:p>
            <a:pPr algn="ctr"/>
            <a:r>
              <a:rPr lang="fr-BE" sz="1600" dirty="0">
                <a:solidFill>
                  <a:schemeClr val="bg1"/>
                </a:solidFill>
                <a:latin typeface="72 Light" panose="020B0303030000000003" pitchFamily="34" charset="0"/>
                <a:cs typeface="72 Light" panose="020B0303030000000003" pitchFamily="34" charset="0"/>
              </a:rPr>
              <a:t>Champs d’énergie a représenté </a:t>
            </a:r>
            <a:r>
              <a:rPr lang="fr-BE" dirty="0">
                <a:solidFill>
                  <a:schemeClr val="bg1"/>
                </a:solidFill>
                <a:latin typeface="72 Black" panose="020B0A04030603020204" pitchFamily="34" charset="0"/>
                <a:cs typeface="72 Black" panose="020B0A04030603020204" pitchFamily="34" charset="0"/>
              </a:rPr>
              <a:t>4.083</a:t>
            </a:r>
            <a:r>
              <a:rPr lang="fr-BE" sz="1600" dirty="0">
                <a:solidFill>
                  <a:schemeClr val="bg1"/>
                </a:solidFill>
                <a:latin typeface="72 Light" panose="020B0303030000000003" pitchFamily="34" charset="0"/>
                <a:cs typeface="72 Light" panose="020B0303030000000003" pitchFamily="34" charset="0"/>
              </a:rPr>
              <a:t> MWh, dont </a:t>
            </a:r>
            <a:r>
              <a:rPr lang="fr-BE" dirty="0">
                <a:solidFill>
                  <a:schemeClr val="bg1"/>
                </a:solidFill>
                <a:latin typeface="72 Black" panose="020B0A04030603020204" pitchFamily="34" charset="0"/>
                <a:cs typeface="72 Black" panose="020B0A04030603020204" pitchFamily="34" charset="0"/>
              </a:rPr>
              <a:t>92%</a:t>
            </a:r>
            <a:r>
              <a:rPr lang="fr-BE" sz="1600" dirty="0">
                <a:solidFill>
                  <a:schemeClr val="bg1"/>
                </a:solidFill>
                <a:latin typeface="72 Light" panose="020B0303030000000003" pitchFamily="34" charset="0"/>
                <a:cs typeface="72 Light" panose="020B0303030000000003" pitchFamily="34" charset="0"/>
              </a:rPr>
              <a:t> d’éolien (part dans </a:t>
            </a:r>
            <a:r>
              <a:rPr lang="fr-BE" sz="1600" dirty="0" err="1">
                <a:solidFill>
                  <a:schemeClr val="bg1"/>
                </a:solidFill>
                <a:latin typeface="72 Light" panose="020B0303030000000003" pitchFamily="34" charset="0"/>
                <a:cs typeface="72 Light" panose="020B0303030000000003" pitchFamily="34" charset="0"/>
              </a:rPr>
              <a:t>MôV</a:t>
            </a:r>
            <a:r>
              <a:rPr lang="fr-BE" sz="1600" dirty="0">
                <a:solidFill>
                  <a:schemeClr val="bg1"/>
                </a:solidFill>
                <a:latin typeface="72 Light" panose="020B0303030000000003" pitchFamily="34" charset="0"/>
                <a:cs typeface="72 Light" panose="020B0303030000000003" pitchFamily="34" charset="0"/>
              </a:rPr>
              <a:t>) </a:t>
            </a:r>
          </a:p>
          <a:p>
            <a:pPr algn="ctr"/>
            <a:endParaRPr lang="fr-BE" sz="1600" dirty="0">
              <a:solidFill>
                <a:schemeClr val="bg1"/>
              </a:solidFill>
              <a:latin typeface="72 Light" panose="020B0303030000000003" pitchFamily="34" charset="0"/>
              <a:cs typeface="72 Light" panose="020B0303030000000003" pitchFamily="34" charset="0"/>
            </a:endParaRPr>
          </a:p>
          <a:p>
            <a:pPr algn="ctr"/>
            <a:r>
              <a:rPr lang="fr-BE" sz="1600" dirty="0">
                <a:solidFill>
                  <a:schemeClr val="bg1"/>
                </a:solidFill>
                <a:latin typeface="72 Light" panose="020B0303030000000003" pitchFamily="34" charset="0"/>
                <a:cs typeface="72 Light" panose="020B0303030000000003" pitchFamily="34" charset="0"/>
              </a:rPr>
              <a:t>Soit </a:t>
            </a:r>
            <a:r>
              <a:rPr lang="fr-BE" dirty="0">
                <a:solidFill>
                  <a:schemeClr val="bg1"/>
                </a:solidFill>
                <a:latin typeface="72 Black" panose="020B0A04030603020204" pitchFamily="34" charset="0"/>
                <a:cs typeface="72 Black" panose="020B0A04030603020204" pitchFamily="34" charset="0"/>
              </a:rPr>
              <a:t>5,7%</a:t>
            </a:r>
            <a:r>
              <a:rPr lang="fr-BE" sz="1600" dirty="0">
                <a:solidFill>
                  <a:schemeClr val="bg1"/>
                </a:solidFill>
                <a:latin typeface="72 Light" panose="020B0303030000000003" pitchFamily="34" charset="0"/>
                <a:cs typeface="72 Light" panose="020B0303030000000003" pitchFamily="34" charset="0"/>
              </a:rPr>
              <a:t> de la fédération </a:t>
            </a:r>
            <a:r>
              <a:rPr lang="fr-BE" sz="1600" dirty="0" err="1">
                <a:solidFill>
                  <a:schemeClr val="bg1"/>
                </a:solidFill>
                <a:latin typeface="72 Light" panose="020B0303030000000003" pitchFamily="34" charset="0"/>
                <a:cs typeface="72 Light" panose="020B0303030000000003" pitchFamily="34" charset="0"/>
              </a:rPr>
              <a:t>REScoop</a:t>
            </a:r>
            <a:r>
              <a:rPr lang="fr-BE" sz="1600" dirty="0">
                <a:solidFill>
                  <a:schemeClr val="bg1"/>
                </a:solidFill>
                <a:latin typeface="72 Light" panose="020B0303030000000003" pitchFamily="34" charset="0"/>
                <a:cs typeface="72 Light" panose="020B0303030000000003" pitchFamily="34" charset="0"/>
              </a:rPr>
              <a:t> W</a:t>
            </a:r>
          </a:p>
        </p:txBody>
      </p:sp>
      <p:pic>
        <p:nvPicPr>
          <p:cNvPr id="11" name="Image 10">
            <a:extLst>
              <a:ext uri="{FF2B5EF4-FFF2-40B4-BE49-F238E27FC236}">
                <a16:creationId xmlns:a16="http://schemas.microsoft.com/office/drawing/2014/main" id="{F2CA7505-1220-46A1-80A8-66FFC0B46D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137" y="222250"/>
            <a:ext cx="2476500" cy="1428750"/>
          </a:xfrm>
          <a:prstGeom prst="rect">
            <a:avLst/>
          </a:prstGeom>
        </p:spPr>
      </p:pic>
    </p:spTree>
    <p:extLst>
      <p:ext uri="{BB962C8B-B14F-4D97-AF65-F5344CB8AC3E}">
        <p14:creationId xmlns:p14="http://schemas.microsoft.com/office/powerpoint/2010/main" val="3447187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RESCOOP</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9" name="TextBox 4">
            <a:extLst>
              <a:ext uri="{FF2B5EF4-FFF2-40B4-BE49-F238E27FC236}">
                <a16:creationId xmlns:a16="http://schemas.microsoft.com/office/drawing/2014/main" id="{FA31E1B8-DD02-4F54-87AD-0EF08690AED2}"/>
              </a:ext>
            </a:extLst>
          </p:cNvPr>
          <p:cNvSpPr txBox="1"/>
          <p:nvPr/>
        </p:nvSpPr>
        <p:spPr>
          <a:xfrm>
            <a:off x="1959905" y="2876785"/>
            <a:ext cx="8272190" cy="3293209"/>
          </a:xfrm>
          <a:prstGeom prst="rect">
            <a:avLst/>
          </a:prstGeom>
          <a:noFill/>
        </p:spPr>
        <p:txBody>
          <a:bodyPr wrap="square" rtlCol="0">
            <a:spAutoFit/>
          </a:bodyPr>
          <a:lstStyle/>
          <a:p>
            <a:pPr marL="285750" indent="-285750">
              <a:buFont typeface="Courier New" panose="02070309020205020404" pitchFamily="49" charset="0"/>
              <a:buChar char="o"/>
            </a:pPr>
            <a:r>
              <a:rPr lang="fr-FR" sz="1600" dirty="0">
                <a:latin typeface="72 Light" panose="020B0303030000000003" pitchFamily="34" charset="0"/>
                <a:cs typeface="72 Light" panose="020B0303030000000003" pitchFamily="34" charset="0"/>
              </a:rPr>
              <a:t>Engagement de 2 mi-temps (lobbying politique + com remplacée par un juriste en 2021)</a:t>
            </a:r>
          </a:p>
          <a:p>
            <a:r>
              <a:rPr lang="fr-FR" sz="1600" dirty="0">
                <a:latin typeface="72 Light" panose="020B0303030000000003" pitchFamily="34" charset="0"/>
                <a:cs typeface="72 Light" panose="020B0303030000000003" pitchFamily="34" charset="0"/>
              </a:rPr>
              <a:t> </a:t>
            </a:r>
          </a:p>
          <a:p>
            <a:pPr marL="285750" indent="-285750">
              <a:buFont typeface="Courier New" panose="02070309020205020404" pitchFamily="49" charset="0"/>
              <a:buChar char="o"/>
            </a:pPr>
            <a:r>
              <a:rPr lang="fr-FR" sz="1600" dirty="0">
                <a:latin typeface="72 Light" panose="020B0303030000000003" pitchFamily="34" charset="0"/>
                <a:cs typeface="72 Light" panose="020B0303030000000003" pitchFamily="34" charset="0"/>
              </a:rPr>
              <a:t>Comité de pilotage 2x/mois et CA tous les mois </a:t>
            </a:r>
          </a:p>
          <a:p>
            <a:pPr marL="285750" indent="-285750">
              <a:buFont typeface="Courier New" panose="02070309020205020404" pitchFamily="49" charset="0"/>
              <a:buChar char="o"/>
            </a:pPr>
            <a:endParaRPr lang="fr-FR" sz="1600" dirty="0">
              <a:latin typeface="72 Light" panose="020B0303030000000003" pitchFamily="34" charset="0"/>
              <a:cs typeface="72 Light" panose="020B0303030000000003" pitchFamily="34" charset="0"/>
            </a:endParaRPr>
          </a:p>
          <a:p>
            <a:pPr marL="285750" indent="-285750">
              <a:buFont typeface="Courier New" panose="02070309020205020404" pitchFamily="49" charset="0"/>
              <a:buChar char="o"/>
            </a:pPr>
            <a:r>
              <a:rPr lang="fr-FR" sz="1600" dirty="0">
                <a:latin typeface="72 Light" panose="020B0303030000000003" pitchFamily="34" charset="0"/>
                <a:cs typeface="72 Light" panose="020B0303030000000003" pitchFamily="34" charset="0"/>
              </a:rPr>
              <a:t>Nouveaux outils : partage de dossiers sur le cloud ; Champs d’énergie est venue se greffer sur </a:t>
            </a:r>
            <a:r>
              <a:rPr lang="fr-FR" sz="1600" dirty="0" err="1">
                <a:latin typeface="72 Light" panose="020B0303030000000003" pitchFamily="34" charset="0"/>
                <a:cs typeface="72 Light" panose="020B0303030000000003" pitchFamily="34" charset="0"/>
              </a:rPr>
              <a:t>nextcloud</a:t>
            </a:r>
            <a:endParaRPr lang="fr-FR" sz="1600" dirty="0">
              <a:latin typeface="72 Light" panose="020B0303030000000003" pitchFamily="34" charset="0"/>
              <a:cs typeface="72 Light" panose="020B0303030000000003" pitchFamily="34" charset="0"/>
            </a:endParaRPr>
          </a:p>
          <a:p>
            <a:pPr marL="285750" indent="-285750">
              <a:buFont typeface="Courier New" panose="02070309020205020404" pitchFamily="49" charset="0"/>
              <a:buChar char="o"/>
            </a:pPr>
            <a:endParaRPr lang="fr-FR" sz="1600" dirty="0">
              <a:latin typeface="72 Light" panose="020B0303030000000003" pitchFamily="34" charset="0"/>
              <a:cs typeface="72 Light" panose="020B0303030000000003" pitchFamily="34" charset="0"/>
            </a:endParaRPr>
          </a:p>
          <a:p>
            <a:pPr marL="285750" indent="-285750">
              <a:buFont typeface="Courier New" panose="02070309020205020404" pitchFamily="49" charset="0"/>
              <a:buChar char="o"/>
            </a:pPr>
            <a:r>
              <a:rPr lang="fr-FR" sz="1600" dirty="0">
                <a:latin typeface="72 Light" panose="020B0303030000000003" pitchFamily="34" charset="0"/>
                <a:cs typeface="72 Light" panose="020B0303030000000003" pitchFamily="34" charset="0"/>
              </a:rPr>
              <a:t>Travail de collaboration avec E-P (équivalent français) </a:t>
            </a:r>
            <a:r>
              <a:rPr lang="fr-FR" sz="1600" dirty="0" err="1">
                <a:latin typeface="72 Light" panose="020B0303030000000003" pitchFamily="34" charset="0"/>
                <a:cs typeface="72 Light" panose="020B0303030000000003" pitchFamily="34" charset="0"/>
              </a:rPr>
              <a:t>CoopHub</a:t>
            </a:r>
            <a:r>
              <a:rPr lang="fr-FR" sz="1600" dirty="0">
                <a:latin typeface="72 Light" panose="020B0303030000000003" pitchFamily="34" charset="0"/>
                <a:cs typeface="72 Light" panose="020B0303030000000003" pitchFamily="34" charset="0"/>
              </a:rPr>
              <a:t> : outils de gestion pour les coopératives</a:t>
            </a:r>
          </a:p>
          <a:p>
            <a:pPr marL="285750" indent="-285750">
              <a:buFont typeface="Courier New" panose="02070309020205020404" pitchFamily="49" charset="0"/>
              <a:buChar char="o"/>
            </a:pPr>
            <a:endParaRPr lang="fr-FR" sz="1600" dirty="0">
              <a:latin typeface="72 Light" panose="020B0303030000000003" pitchFamily="34" charset="0"/>
              <a:cs typeface="72 Light" panose="020B0303030000000003" pitchFamily="34" charset="0"/>
            </a:endParaRPr>
          </a:p>
          <a:p>
            <a:pPr marL="285750" indent="-285750">
              <a:buFont typeface="Courier New" panose="02070309020205020404" pitchFamily="49" charset="0"/>
              <a:buChar char="o"/>
            </a:pPr>
            <a:r>
              <a:rPr lang="fr-FR" sz="1600" dirty="0">
                <a:latin typeface="72 Light" panose="020B0303030000000003" pitchFamily="34" charset="0"/>
                <a:cs typeface="72 Light" panose="020B0303030000000003" pitchFamily="34" charset="0"/>
              </a:rPr>
              <a:t>Meilleure présence aux RIP (60 %) </a:t>
            </a:r>
          </a:p>
          <a:p>
            <a:br>
              <a:rPr lang="fr-BE" sz="1600" dirty="0">
                <a:latin typeface="72 Light" panose="020B0303030000000003" pitchFamily="34" charset="0"/>
                <a:cs typeface="72 Light" panose="020B0303030000000003" pitchFamily="34" charset="0"/>
              </a:rPr>
            </a:br>
            <a:endParaRPr lang="fr-BE" sz="1600" dirty="0">
              <a:latin typeface="72 Light" panose="020B0303030000000003" pitchFamily="34" charset="0"/>
              <a:ea typeface="+mj-ea"/>
              <a:cs typeface="72 Light" panose="020B0303030000000003" pitchFamily="34" charset="0"/>
            </a:endParaRPr>
          </a:p>
        </p:txBody>
      </p:sp>
      <p:pic>
        <p:nvPicPr>
          <p:cNvPr id="11" name="Image 10">
            <a:extLst>
              <a:ext uri="{FF2B5EF4-FFF2-40B4-BE49-F238E27FC236}">
                <a16:creationId xmlns:a16="http://schemas.microsoft.com/office/drawing/2014/main" id="{48F04738-8738-4F53-ADCD-F954B418F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137" y="222250"/>
            <a:ext cx="2476500" cy="1428750"/>
          </a:xfrm>
          <a:prstGeom prst="rect">
            <a:avLst/>
          </a:prstGeom>
        </p:spPr>
      </p:pic>
      <p:sp>
        <p:nvSpPr>
          <p:cNvPr id="4" name="Rectangle 3">
            <a:extLst>
              <a:ext uri="{FF2B5EF4-FFF2-40B4-BE49-F238E27FC236}">
                <a16:creationId xmlns:a16="http://schemas.microsoft.com/office/drawing/2014/main" id="{DD11BFBB-9ADB-4F1C-B9F8-1FE3DB81A84B}"/>
              </a:ext>
            </a:extLst>
          </p:cNvPr>
          <p:cNvSpPr/>
          <p:nvPr/>
        </p:nvSpPr>
        <p:spPr>
          <a:xfrm>
            <a:off x="1537996" y="1971505"/>
            <a:ext cx="9116008" cy="584775"/>
          </a:xfrm>
          <a:prstGeom prst="rect">
            <a:avLst/>
          </a:prstGeom>
          <a:solidFill>
            <a:srgbClr val="367436"/>
          </a:solidFill>
        </p:spPr>
        <p:txBody>
          <a:bodyPr wrap="square">
            <a:spAutoFit/>
          </a:bodyPr>
          <a:lstStyle/>
          <a:p>
            <a:pPr algn="ctr"/>
            <a:r>
              <a:rPr lang="fr-FR" sz="1600" dirty="0" err="1">
                <a:solidFill>
                  <a:schemeClr val="bg1"/>
                </a:solidFill>
                <a:latin typeface="72 Light" panose="020B0303030000000003" pitchFamily="34" charset="0"/>
                <a:cs typeface="72 Light" panose="020B0303030000000003" pitchFamily="34" charset="0"/>
              </a:rPr>
              <a:t>REScoopW</a:t>
            </a:r>
            <a:r>
              <a:rPr lang="fr-FR" sz="1600" dirty="0">
                <a:solidFill>
                  <a:schemeClr val="bg1"/>
                </a:solidFill>
                <a:latin typeface="72 Light" panose="020B0303030000000003" pitchFamily="34" charset="0"/>
                <a:cs typeface="72 Light" panose="020B0303030000000003" pitchFamily="34" charset="0"/>
              </a:rPr>
              <a:t> a pris une nouvelle dimension grâce à un subside de la RW </a:t>
            </a:r>
          </a:p>
          <a:p>
            <a:pPr algn="ctr"/>
            <a:r>
              <a:rPr lang="fr-FR" sz="1600" dirty="0">
                <a:solidFill>
                  <a:schemeClr val="bg1"/>
                </a:solidFill>
                <a:latin typeface="72 Light" panose="020B0303030000000003" pitchFamily="34" charset="0"/>
                <a:cs typeface="72 Light" panose="020B0303030000000003" pitchFamily="34" charset="0"/>
              </a:rPr>
              <a:t>« Renfort des missions au service des coopératives » </a:t>
            </a:r>
          </a:p>
        </p:txBody>
      </p:sp>
    </p:spTree>
    <p:extLst>
      <p:ext uri="{BB962C8B-B14F-4D97-AF65-F5344CB8AC3E}">
        <p14:creationId xmlns:p14="http://schemas.microsoft.com/office/powerpoint/2010/main" val="1392946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COCITER </a:t>
            </a:r>
            <a:r>
              <a:rPr lang="fr-BE" sz="1400" b="1" dirty="0">
                <a:latin typeface="72 Light" panose="020B0303030000000003" pitchFamily="34" charset="0"/>
                <a:cs typeface="72 Light" panose="020B0303030000000003" pitchFamily="34" charset="0"/>
              </a:rPr>
              <a:t>- </a:t>
            </a:r>
            <a:r>
              <a:rPr lang="fr-FR" sz="1400" b="1" dirty="0">
                <a:latin typeface="72 Light" panose="020B0303030000000003" pitchFamily="34" charset="0"/>
                <a:cs typeface="72 Light" panose="020B0303030000000003" pitchFamily="34" charset="0"/>
              </a:rPr>
              <a:t>coopérative de vente d’électricité renouvelable -</a:t>
            </a:r>
            <a:endParaRPr lang="fr-BE" sz="14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5" name="Title 1">
            <a:extLst>
              <a:ext uri="{FF2B5EF4-FFF2-40B4-BE49-F238E27FC236}">
                <a16:creationId xmlns:a16="http://schemas.microsoft.com/office/drawing/2014/main" id="{55C9F676-E84D-41A5-8556-051F012E6FDD}"/>
              </a:ext>
            </a:extLst>
          </p:cNvPr>
          <p:cNvSpPr txBox="1">
            <a:spLocks/>
          </p:cNvSpPr>
          <p:nvPr/>
        </p:nvSpPr>
        <p:spPr>
          <a:xfrm>
            <a:off x="838200" y="1329973"/>
            <a:ext cx="10669758" cy="4400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1600" dirty="0">
                <a:latin typeface="72 Light" panose="020B0303030000000003" pitchFamily="34" charset="0"/>
                <a:cs typeface="72 Light" panose="020B0303030000000003" pitchFamily="34" charset="0"/>
              </a:rPr>
              <a:t>Progression assez régulière des nouveaux contrats actifs </a:t>
            </a:r>
          </a:p>
        </p:txBody>
      </p:sp>
      <p:sp>
        <p:nvSpPr>
          <p:cNvPr id="6" name="Content Placeholder 2">
            <a:extLst>
              <a:ext uri="{FF2B5EF4-FFF2-40B4-BE49-F238E27FC236}">
                <a16:creationId xmlns:a16="http://schemas.microsoft.com/office/drawing/2014/main" id="{5EDBA3F8-71BE-4195-8011-03F827A058C1}"/>
              </a:ext>
            </a:extLst>
          </p:cNvPr>
          <p:cNvSpPr>
            <a:spLocks noGrp="1"/>
          </p:cNvSpPr>
          <p:nvPr>
            <p:ph idx="1"/>
          </p:nvPr>
        </p:nvSpPr>
        <p:spPr>
          <a:xfrm>
            <a:off x="1950368" y="1826081"/>
            <a:ext cx="8229600" cy="4525963"/>
          </a:xfrm>
        </p:spPr>
        <p:txBody>
          <a:bodyPr/>
          <a:lstStyle/>
          <a:p>
            <a:endParaRPr lang="fr-BE" dirty="0"/>
          </a:p>
          <a:p>
            <a:pPr marL="0" indent="0">
              <a:buNone/>
            </a:pPr>
            <a:r>
              <a:rPr lang="fr-BE" dirty="0"/>
              <a:t>		</a:t>
            </a:r>
          </a:p>
        </p:txBody>
      </p:sp>
      <p:pic>
        <p:nvPicPr>
          <p:cNvPr id="7" name="Picture 3" descr="C:\Users\g_schwarzbaum\Desktop\contrats-cociter-2020.png">
            <a:extLst>
              <a:ext uri="{FF2B5EF4-FFF2-40B4-BE49-F238E27FC236}">
                <a16:creationId xmlns:a16="http://schemas.microsoft.com/office/drawing/2014/main" id="{E77A793F-1D3B-423B-9E73-19C438C72E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2219" y="1823896"/>
            <a:ext cx="7045897" cy="4035728"/>
          </a:xfrm>
          <a:prstGeom prst="rect">
            <a:avLst/>
          </a:prstGeom>
          <a:noFill/>
          <a:ln>
            <a:noFill/>
          </a:ln>
        </p:spPr>
      </p:pic>
      <p:sp>
        <p:nvSpPr>
          <p:cNvPr id="8" name="TextBox 4">
            <a:extLst>
              <a:ext uri="{FF2B5EF4-FFF2-40B4-BE49-F238E27FC236}">
                <a16:creationId xmlns:a16="http://schemas.microsoft.com/office/drawing/2014/main" id="{897DCC6F-6850-4A55-AADC-FF19282F6D91}"/>
              </a:ext>
            </a:extLst>
          </p:cNvPr>
          <p:cNvSpPr txBox="1"/>
          <p:nvPr/>
        </p:nvSpPr>
        <p:spPr>
          <a:xfrm>
            <a:off x="5663680" y="6252387"/>
            <a:ext cx="7848872" cy="523220"/>
          </a:xfrm>
          <a:prstGeom prst="rect">
            <a:avLst/>
          </a:prstGeom>
          <a:noFill/>
        </p:spPr>
        <p:txBody>
          <a:bodyPr wrap="square" rtlCol="0">
            <a:spAutoFit/>
          </a:bodyPr>
          <a:lstStyle/>
          <a:p>
            <a:r>
              <a:rPr lang="fr-BE" sz="1400" dirty="0">
                <a:latin typeface="72 Light" panose="020B0303030000000003" pitchFamily="34" charset="0"/>
                <a:cs typeface="72 Light" panose="020B0303030000000003" pitchFamily="34" charset="0"/>
              </a:rPr>
              <a:t>Membres : </a:t>
            </a:r>
          </a:p>
          <a:p>
            <a:r>
              <a:rPr lang="fr-BE" sz="1400" dirty="0">
                <a:latin typeface="72 Light" panose="020B0303030000000003" pitchFamily="34" charset="0"/>
                <a:cs typeface="72 Light" panose="020B0303030000000003" pitchFamily="34" charset="0"/>
              </a:rPr>
              <a:t>13 coopératives de production et 5 autres associés dont W.ALTER, ex-</a:t>
            </a:r>
            <a:r>
              <a:rPr lang="fr-BE" sz="1400" dirty="0" err="1">
                <a:latin typeface="72 Light" panose="020B0303030000000003" pitchFamily="34" charset="0"/>
                <a:cs typeface="72 Light" panose="020B0303030000000003" pitchFamily="34" charset="0"/>
              </a:rPr>
              <a:t>Sowecsom</a:t>
            </a:r>
            <a:endParaRPr lang="fr-BE" sz="1400" dirty="0">
              <a:latin typeface="72 Light" panose="020B0303030000000003" pitchFamily="34" charset="0"/>
              <a:cs typeface="72 Light" panose="020B0303030000000003" pitchFamily="34" charset="0"/>
            </a:endParaRPr>
          </a:p>
        </p:txBody>
      </p:sp>
      <p:pic>
        <p:nvPicPr>
          <p:cNvPr id="4" name="Image 3">
            <a:extLst>
              <a:ext uri="{FF2B5EF4-FFF2-40B4-BE49-F238E27FC236}">
                <a16:creationId xmlns:a16="http://schemas.microsoft.com/office/drawing/2014/main" id="{74D68F07-A783-4EA3-806F-00587D3D4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4968" y="203038"/>
            <a:ext cx="3810000" cy="1590675"/>
          </a:xfrm>
          <a:prstGeom prst="rect">
            <a:avLst/>
          </a:prstGeom>
        </p:spPr>
      </p:pic>
    </p:spTree>
    <p:extLst>
      <p:ext uri="{BB962C8B-B14F-4D97-AF65-F5344CB8AC3E}">
        <p14:creationId xmlns:p14="http://schemas.microsoft.com/office/powerpoint/2010/main" val="762425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67436"/>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66222" y="2766218"/>
            <a:ext cx="4411956" cy="1325563"/>
          </a:xfrm>
        </p:spPr>
        <p:txBody>
          <a:bodyPr>
            <a:noAutofit/>
          </a:bodyPr>
          <a:lstStyle/>
          <a:p>
            <a:pPr algn="ctr"/>
            <a:r>
              <a:rPr lang="fr-BE" sz="4800" b="1" dirty="0">
                <a:solidFill>
                  <a:srgbClr val="B5C633"/>
                </a:solidFill>
                <a:latin typeface="72 Black" panose="020B0A04030603020204" pitchFamily="34" charset="0"/>
                <a:cs typeface="72 Black" panose="020B0A04030603020204" pitchFamily="34" charset="0"/>
              </a:rPr>
              <a:t>QUESTIONS</a:t>
            </a:r>
            <a:br>
              <a:rPr lang="fr-BE" sz="4800" b="1" dirty="0">
                <a:solidFill>
                  <a:srgbClr val="B5C633"/>
                </a:solidFill>
                <a:latin typeface="72 Black" panose="020B0A04030603020204" pitchFamily="34" charset="0"/>
                <a:cs typeface="72 Black" panose="020B0A04030603020204" pitchFamily="34" charset="0"/>
              </a:rPr>
            </a:br>
            <a:r>
              <a:rPr lang="fr-BE" sz="4800" b="1" dirty="0">
                <a:solidFill>
                  <a:srgbClr val="B5C633"/>
                </a:solidFill>
                <a:latin typeface="72 Black" panose="020B0A04030603020204" pitchFamily="34" charset="0"/>
                <a:cs typeface="72 Black" panose="020B0A04030603020204" pitchFamily="34" charset="0"/>
              </a:rPr>
              <a:t>RÉPONSES</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5" name="Image 4" descr="Une image contenant lumière&#10;&#10;Description générée automatiquement">
            <a:extLst>
              <a:ext uri="{FF2B5EF4-FFF2-40B4-BE49-F238E27FC236}">
                <a16:creationId xmlns:a16="http://schemas.microsoft.com/office/drawing/2014/main" id="{5B9CDED8-BF66-48FC-B5AA-0D304872BC9C}"/>
              </a:ext>
            </a:extLst>
          </p:cNvPr>
          <p:cNvPicPr>
            <a:picLocks noChangeAspect="1"/>
          </p:cNvPicPr>
          <p:nvPr/>
        </p:nvPicPr>
        <p:blipFill rotWithShape="1">
          <a:blip r:embed="rId2">
            <a:extLst>
              <a:ext uri="{28A0092B-C50C-407E-A947-70E740481C1C}">
                <a14:useLocalDpi xmlns:a14="http://schemas.microsoft.com/office/drawing/2010/main" val="0"/>
              </a:ext>
            </a:extLst>
          </a:blip>
          <a:srcRect l="3501"/>
          <a:stretch/>
        </p:blipFill>
        <p:spPr>
          <a:xfrm>
            <a:off x="7780044" y="0"/>
            <a:ext cx="4411956" cy="6858000"/>
          </a:xfrm>
          <a:prstGeom prst="rect">
            <a:avLst/>
          </a:prstGeom>
        </p:spPr>
      </p:pic>
      <p:pic>
        <p:nvPicPr>
          <p:cNvPr id="4" name="Image 3">
            <a:extLst>
              <a:ext uri="{FF2B5EF4-FFF2-40B4-BE49-F238E27FC236}">
                <a16:creationId xmlns:a16="http://schemas.microsoft.com/office/drawing/2014/main" id="{D028929B-922D-4445-9E00-57F1F0AF1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92" y="5140334"/>
            <a:ext cx="3281624" cy="1462867"/>
          </a:xfrm>
          <a:prstGeom prst="rect">
            <a:avLst/>
          </a:prstGeom>
        </p:spPr>
      </p:pic>
    </p:spTree>
    <p:extLst>
      <p:ext uri="{BB962C8B-B14F-4D97-AF65-F5344CB8AC3E}">
        <p14:creationId xmlns:p14="http://schemas.microsoft.com/office/powerpoint/2010/main" val="1020916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443164" y="1859223"/>
            <a:ext cx="5238466" cy="2991416"/>
          </a:xfrm>
        </p:spPr>
        <p:txBody>
          <a:bodyPr vert="horz" lIns="91440" tIns="45720" rIns="91440" bIns="45720" rtlCol="0" anchor="b">
            <a:normAutofit/>
          </a:bodyPr>
          <a:lstStyle/>
          <a:p>
            <a:r>
              <a:rPr lang="en-US" sz="5100" b="1" kern="1200" dirty="0">
                <a:solidFill>
                  <a:schemeClr val="tx1"/>
                </a:solidFill>
                <a:latin typeface="72 Light" panose="020B0303030000000003" pitchFamily="34" charset="0"/>
                <a:cs typeface="72 Light" panose="020B0303030000000003" pitchFamily="34" charset="0"/>
              </a:rPr>
              <a:t>BILAN</a:t>
            </a:r>
            <a:br>
              <a:rPr lang="en-US" sz="5100" b="1" kern="1200" dirty="0">
                <a:solidFill>
                  <a:schemeClr val="tx1"/>
                </a:solidFill>
                <a:latin typeface="72 Light" panose="020B0303030000000003" pitchFamily="34" charset="0"/>
                <a:cs typeface="72 Light" panose="020B0303030000000003" pitchFamily="34" charset="0"/>
              </a:rPr>
            </a:br>
            <a:r>
              <a:rPr lang="en-US" sz="5100" b="1" kern="1200" dirty="0">
                <a:solidFill>
                  <a:schemeClr val="tx1"/>
                </a:solidFill>
                <a:latin typeface="72 Light" panose="020B0303030000000003" pitchFamily="34" charset="0"/>
                <a:cs typeface="72 Light" panose="020B0303030000000003" pitchFamily="34" charset="0"/>
              </a:rPr>
              <a:t>RÉSULTAT</a:t>
            </a:r>
            <a:br>
              <a:rPr lang="en-US" sz="5100" b="1" kern="1200" dirty="0">
                <a:solidFill>
                  <a:schemeClr val="tx1"/>
                </a:solidFill>
                <a:latin typeface="72 Light" panose="020B0303030000000003" pitchFamily="34" charset="0"/>
                <a:cs typeface="72 Light" panose="020B0303030000000003" pitchFamily="34" charset="0"/>
              </a:rPr>
            </a:br>
            <a:r>
              <a:rPr lang="en-US" sz="5100" b="1" kern="1200" dirty="0">
                <a:solidFill>
                  <a:schemeClr val="tx1"/>
                </a:solidFill>
                <a:latin typeface="72 Light" panose="020B0303030000000003" pitchFamily="34" charset="0"/>
                <a:cs typeface="72 Light" panose="020B0303030000000003" pitchFamily="34" charset="0"/>
              </a:rPr>
              <a:t>BUDGET</a:t>
            </a:r>
            <a:br>
              <a:rPr lang="en-US" sz="5100" b="1" kern="1200" dirty="0">
                <a:solidFill>
                  <a:schemeClr val="tx1"/>
                </a:solidFill>
                <a:latin typeface="72 Light" panose="020B0303030000000003" pitchFamily="34" charset="0"/>
                <a:cs typeface="72 Light" panose="020B0303030000000003" pitchFamily="34" charset="0"/>
              </a:rPr>
            </a:br>
            <a:r>
              <a:rPr lang="en-US" sz="5100" b="1" kern="1200" dirty="0">
                <a:solidFill>
                  <a:schemeClr val="tx1"/>
                </a:solidFill>
                <a:latin typeface="72 Light" panose="020B0303030000000003" pitchFamily="34" charset="0"/>
                <a:cs typeface="72 Light" panose="020B0303030000000003" pitchFamily="34" charset="0"/>
              </a:rPr>
              <a:t>DIVIDENDE</a:t>
            </a:r>
          </a:p>
        </p:txBody>
      </p:sp>
      <p:sp>
        <p:nvSpPr>
          <p:cNvPr id="22" name="Freeform: Shape 2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que 3" descr="Tirelire">
            <a:extLst>
              <a:ext uri="{FF2B5EF4-FFF2-40B4-BE49-F238E27FC236}">
                <a16:creationId xmlns:a16="http://schemas.microsoft.com/office/drawing/2014/main" id="{F2E1DB5D-AD77-4FC2-8FB4-6CB81F254C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31503" y="2129307"/>
            <a:ext cx="3217333" cy="3217333"/>
          </a:xfrm>
          <a:prstGeom prst="rect">
            <a:avLst/>
          </a:prstGeom>
        </p:spPr>
      </p:pic>
      <p:sp>
        <p:nvSpPr>
          <p:cNvPr id="19" name="Rectangle 18">
            <a:extLst>
              <a:ext uri="{FF2B5EF4-FFF2-40B4-BE49-F238E27FC236}">
                <a16:creationId xmlns:a16="http://schemas.microsoft.com/office/drawing/2014/main" id="{E837D2A5-0EDD-4159-AB11-EF4C094FCE94}"/>
              </a:ext>
            </a:extLst>
          </p:cNvPr>
          <p:cNvSpPr/>
          <p:nvPr/>
        </p:nvSpPr>
        <p:spPr>
          <a:xfrm>
            <a:off x="-673996" y="1582315"/>
            <a:ext cx="1944444" cy="130738"/>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1" name="Image 10">
            <a:extLst>
              <a:ext uri="{FF2B5EF4-FFF2-40B4-BE49-F238E27FC236}">
                <a16:creationId xmlns:a16="http://schemas.microsoft.com/office/drawing/2014/main" id="{B0672F30-D4E8-49BF-A733-401D5E9A5D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2780324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BILAN &amp; RÉSULTAT 2020</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graphicFrame>
        <p:nvGraphicFramePr>
          <p:cNvPr id="5" name="Tableau 4">
            <a:extLst>
              <a:ext uri="{FF2B5EF4-FFF2-40B4-BE49-F238E27FC236}">
                <a16:creationId xmlns:a16="http://schemas.microsoft.com/office/drawing/2014/main" id="{F1932C09-7A3B-44D1-A257-1C9BED012B5A}"/>
              </a:ext>
            </a:extLst>
          </p:cNvPr>
          <p:cNvGraphicFramePr>
            <a:graphicFrameLocks noGrp="1"/>
          </p:cNvGraphicFramePr>
          <p:nvPr>
            <p:extLst>
              <p:ext uri="{D42A27DB-BD31-4B8C-83A1-F6EECF244321}">
                <p14:modId xmlns:p14="http://schemas.microsoft.com/office/powerpoint/2010/main" val="2425515424"/>
              </p:ext>
            </p:extLst>
          </p:nvPr>
        </p:nvGraphicFramePr>
        <p:xfrm>
          <a:off x="838200" y="1328218"/>
          <a:ext cx="10165539" cy="4195851"/>
        </p:xfrm>
        <a:graphic>
          <a:graphicData uri="http://schemas.openxmlformats.org/drawingml/2006/table">
            <a:tbl>
              <a:tblPr/>
              <a:tblGrid>
                <a:gridCol w="3191069">
                  <a:extLst>
                    <a:ext uri="{9D8B030D-6E8A-4147-A177-3AD203B41FA5}">
                      <a16:colId xmlns:a16="http://schemas.microsoft.com/office/drawing/2014/main" val="1637057782"/>
                    </a:ext>
                  </a:extLst>
                </a:gridCol>
                <a:gridCol w="1231641">
                  <a:extLst>
                    <a:ext uri="{9D8B030D-6E8A-4147-A177-3AD203B41FA5}">
                      <a16:colId xmlns:a16="http://schemas.microsoft.com/office/drawing/2014/main" val="3317924693"/>
                    </a:ext>
                  </a:extLst>
                </a:gridCol>
                <a:gridCol w="1570773">
                  <a:extLst>
                    <a:ext uri="{9D8B030D-6E8A-4147-A177-3AD203B41FA5}">
                      <a16:colId xmlns:a16="http://schemas.microsoft.com/office/drawing/2014/main" val="3751048015"/>
                    </a:ext>
                  </a:extLst>
                </a:gridCol>
                <a:gridCol w="1319972">
                  <a:extLst>
                    <a:ext uri="{9D8B030D-6E8A-4147-A177-3AD203B41FA5}">
                      <a16:colId xmlns:a16="http://schemas.microsoft.com/office/drawing/2014/main" val="508026531"/>
                    </a:ext>
                  </a:extLst>
                </a:gridCol>
                <a:gridCol w="2852084">
                  <a:extLst>
                    <a:ext uri="{9D8B030D-6E8A-4147-A177-3AD203B41FA5}">
                      <a16:colId xmlns:a16="http://schemas.microsoft.com/office/drawing/2014/main" val="4160986205"/>
                    </a:ext>
                  </a:extLst>
                </a:gridCol>
              </a:tblGrid>
              <a:tr h="567451">
                <a:tc>
                  <a:txBody>
                    <a:bodyPr/>
                    <a:lstStyle/>
                    <a:p>
                      <a:pPr algn="ct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0" marR="0" marT="0" marB="0" anchor="ctr">
                    <a:lnL>
                      <a:noFill/>
                    </a:lnL>
                    <a:lnR w="12700" cap="flat" cmpd="sng" algn="ctr">
                      <a:solidFill>
                        <a:srgbClr val="367436"/>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Budget</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a:noFill/>
                    </a:lnT>
                    <a:lnB w="12700" cap="flat" cmpd="sng" algn="ctr">
                      <a:solidFill>
                        <a:srgbClr val="367436"/>
                      </a:solidFill>
                      <a:prstDash val="solid"/>
                      <a:round/>
                      <a:headEnd type="none" w="med" len="med"/>
                      <a:tailEnd type="none" w="med" len="med"/>
                    </a:lnB>
                  </a:tcPr>
                </a:tc>
                <a:tc>
                  <a:txBody>
                    <a:bodyPr/>
                    <a:lstStyle/>
                    <a:p>
                      <a:pPr algn="ctr" fontAlgn="ctr"/>
                      <a:r>
                        <a:rPr lang="fr-BE" sz="2400" b="1" kern="1200" dirty="0">
                          <a:solidFill>
                            <a:srgbClr val="B5C633"/>
                          </a:solidFill>
                          <a:latin typeface="72 Black" panose="020B0A04030603020204" pitchFamily="34" charset="0"/>
                          <a:ea typeface="+mj-ea"/>
                          <a:cs typeface="72 Black" panose="020B0A04030603020204" pitchFamily="34" charset="0"/>
                        </a:rPr>
                        <a:t>Réalisé</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a:noFill/>
                    </a:lnT>
                    <a:lnB w="12700" cap="flat" cmpd="sng" algn="ctr">
                      <a:solidFill>
                        <a:srgbClr val="367436"/>
                      </a:solidFill>
                      <a:prstDash val="solid"/>
                      <a:round/>
                      <a:headEnd type="none" w="med" len="med"/>
                      <a:tailEnd type="none" w="med" len="med"/>
                    </a:lnB>
                  </a:tcPr>
                </a:tc>
                <a:tc>
                  <a:txBody>
                    <a:bodyPr/>
                    <a:lstStyle/>
                    <a:p>
                      <a:pPr marL="0" algn="ctr" defTabSz="914400" rtl="0" eaLnBrk="1" fontAlgn="ctr"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Budget</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a:noFill/>
                    </a:lnT>
                    <a:lnB w="12700" cap="flat" cmpd="sng" algn="ctr">
                      <a:solidFill>
                        <a:srgbClr val="367436"/>
                      </a:solidFill>
                      <a:prstDash val="solid"/>
                      <a:round/>
                      <a:headEnd type="none" w="med" len="med"/>
                      <a:tailEnd type="none" w="med" len="med"/>
                    </a:lnB>
                  </a:tcPr>
                </a:tc>
                <a:tc>
                  <a:txBody>
                    <a:bodyPr/>
                    <a:lstStyle/>
                    <a:p>
                      <a:pPr algn="ctr" fontAlgn="ctr"/>
                      <a:r>
                        <a:rPr lang="fr-BE" sz="2400" b="1" kern="1200" dirty="0">
                          <a:solidFill>
                            <a:srgbClr val="B5C633"/>
                          </a:solidFill>
                          <a:latin typeface="72 Black" panose="020B0A04030603020204" pitchFamily="34" charset="0"/>
                          <a:ea typeface="+mj-ea"/>
                          <a:cs typeface="72 Black" panose="020B0A04030603020204" pitchFamily="34" charset="0"/>
                        </a:rPr>
                        <a:t>Explications</a:t>
                      </a:r>
                    </a:p>
                  </a:txBody>
                  <a:tcPr marL="0" marR="0" marT="0" marB="0" anchor="ctr">
                    <a:lnL w="12700" cap="flat" cmpd="sng" algn="ctr">
                      <a:solidFill>
                        <a:srgbClr val="367436"/>
                      </a:solidFill>
                      <a:prstDash val="solid"/>
                      <a:round/>
                      <a:headEnd type="none" w="med" len="med"/>
                      <a:tailEnd type="none" w="med" len="med"/>
                    </a:lnL>
                    <a:lnR>
                      <a:noFill/>
                    </a:lnR>
                    <a:lnT>
                      <a:noFill/>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942513922"/>
                  </a:ext>
                </a:extLst>
              </a:tr>
              <a:tr h="354310">
                <a:tc>
                  <a:txBody>
                    <a:bodyPr/>
                    <a:lstStyle/>
                    <a:p>
                      <a:pPr algn="l" fontAlgn="b"/>
                      <a:endParaRPr lang="fr-BE" sz="1600" b="0" i="0" u="none" strike="noStrike" dirty="0">
                        <a:solidFill>
                          <a:srgbClr val="262626"/>
                        </a:solidFill>
                        <a:effectLst/>
                        <a:latin typeface="72 Light" panose="020B0303030000000003" pitchFamily="34" charset="0"/>
                        <a:cs typeface="72 Light" panose="020B0303030000000003" pitchFamily="34" charset="0"/>
                      </a:endParaRPr>
                    </a:p>
                  </a:txBody>
                  <a:tcPr marL="0" marR="0" marT="0" marB="0" anchor="ctr">
                    <a:lnL>
                      <a:noFill/>
                    </a:lnL>
                    <a:lnR w="12700" cap="flat" cmpd="sng" algn="ctr">
                      <a:solidFill>
                        <a:srgbClr val="36743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BE" sz="1600" b="1" i="0" u="none" strike="noStrike">
                          <a:solidFill>
                            <a:schemeClr val="tx1"/>
                          </a:solidFill>
                          <a:effectLst/>
                          <a:latin typeface="72 Light" panose="020B0303030000000003" pitchFamily="34" charset="0"/>
                          <a:cs typeface="72 Light" panose="020B0303030000000003" pitchFamily="34" charset="0"/>
                        </a:rPr>
                        <a:t>2020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ctr" fontAlgn="b"/>
                      <a:r>
                        <a:rPr lang="fr-BE" sz="1600" b="1" i="0" u="none" strike="noStrike" dirty="0">
                          <a:solidFill>
                            <a:schemeClr val="tx1"/>
                          </a:solidFill>
                          <a:effectLst/>
                          <a:latin typeface="72 Light" panose="020B0303030000000003" pitchFamily="34" charset="0"/>
                          <a:cs typeface="72 Light" panose="020B0303030000000003" pitchFamily="34" charset="0"/>
                        </a:rPr>
                        <a:t>31-12-20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ctr" fontAlgn="b"/>
                      <a:r>
                        <a:rPr lang="fr-BE" sz="1600" b="1" i="0" u="none" strike="noStrike" dirty="0">
                          <a:solidFill>
                            <a:schemeClr val="tx1"/>
                          </a:solidFill>
                          <a:effectLst/>
                          <a:latin typeface="72 Light" panose="020B0303030000000003" pitchFamily="34" charset="0"/>
                          <a:cs typeface="72 Light" panose="020B0303030000000003" pitchFamily="34" charset="0"/>
                        </a:rPr>
                        <a:t>2021</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l" fontAlgn="b"/>
                      <a:endParaRPr lang="fr-BE" sz="1600" b="0" i="0" u="none" strike="noStrike">
                        <a:solidFill>
                          <a:schemeClr val="tx1"/>
                        </a:solidFill>
                        <a:effectLst/>
                        <a:latin typeface="72 Light" panose="020B0303030000000003" pitchFamily="34" charset="0"/>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2778290601"/>
                  </a:ext>
                </a:extLst>
              </a:tr>
              <a:tr h="387527">
                <a:tc>
                  <a:txBody>
                    <a:bodyPr/>
                    <a:lstStyle/>
                    <a:p>
                      <a:pPr algn="l" fontAlgn="b"/>
                      <a:r>
                        <a:rPr lang="fr-BE" sz="2400" b="1" kern="1200" dirty="0">
                          <a:solidFill>
                            <a:srgbClr val="B5C633"/>
                          </a:solidFill>
                          <a:latin typeface="72 Black" panose="020B0A04030603020204" pitchFamily="34" charset="0"/>
                          <a:ea typeface="+mj-ea"/>
                          <a:cs typeface="72 Black" panose="020B0A04030603020204" pitchFamily="34" charset="0"/>
                        </a:rPr>
                        <a:t>Recettes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ctr" fontAlgn="ctr"/>
                      <a:r>
                        <a:rPr lang="fr-BE" sz="1600" b="0" i="0" u="none" strike="noStrike" dirty="0">
                          <a:solidFill>
                            <a:schemeClr val="tx1"/>
                          </a:solidFill>
                          <a:effectLst/>
                          <a:latin typeface="72 Light" panose="020B0303030000000003" pitchFamily="34" charset="0"/>
                          <a:cs typeface="72 Light" panose="020B0303030000000003" pitchFamily="34" charset="0"/>
                        </a:rPr>
                        <a:t>Euro</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ctr" fontAlgn="ctr"/>
                      <a:r>
                        <a:rPr lang="fr-BE" sz="1600" b="0" i="0" u="none" strike="noStrike" dirty="0">
                          <a:solidFill>
                            <a:schemeClr val="tx1"/>
                          </a:solidFill>
                          <a:effectLst/>
                          <a:latin typeface="72 Light" panose="020B0303030000000003" pitchFamily="34" charset="0"/>
                          <a:cs typeface="72 Light" panose="020B0303030000000003" pitchFamily="34" charset="0"/>
                        </a:rPr>
                        <a:t>Euro</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ctr" fontAlgn="ctr"/>
                      <a:r>
                        <a:rPr lang="fr-BE" sz="1600" b="0" i="0" u="none" strike="noStrike" dirty="0">
                          <a:solidFill>
                            <a:schemeClr val="tx1"/>
                          </a:solidFill>
                          <a:effectLst/>
                          <a:latin typeface="72 Light" panose="020B0303030000000003" pitchFamily="34" charset="0"/>
                          <a:cs typeface="72 Light" panose="020B0303030000000003" pitchFamily="34" charset="0"/>
                        </a:rPr>
                        <a:t>Euro</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l" fontAlgn="b"/>
                      <a:endParaRPr lang="fr-BE" sz="1600" b="0" i="0" u="none" strike="noStrike" dirty="0">
                        <a:solidFill>
                          <a:schemeClr val="tx1"/>
                        </a:solidFill>
                        <a:effectLst/>
                        <a:latin typeface="72 Light" panose="020B0303030000000003" pitchFamily="34" charset="0"/>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2630423824"/>
                  </a:ext>
                </a:extLst>
              </a:tr>
              <a:tr h="394943">
                <a:tc>
                  <a:txBody>
                    <a:bodyPr/>
                    <a:lstStyle/>
                    <a:p>
                      <a:pPr algn="l" fontAlgn="b"/>
                      <a:r>
                        <a:rPr lang="fr-BE" sz="1600" b="0" i="0" u="none" strike="noStrike" dirty="0">
                          <a:solidFill>
                            <a:srgbClr val="262626"/>
                          </a:solidFill>
                          <a:effectLst/>
                          <a:latin typeface="72 Light" panose="020B0303030000000003" pitchFamily="34" charset="0"/>
                          <a:cs typeface="72 Light" panose="020B0303030000000003" pitchFamily="34" charset="0"/>
                        </a:rPr>
                        <a:t>Ventes CV &amp; LGO</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a:solidFill>
                            <a:schemeClr val="tx1"/>
                          </a:solidFill>
                          <a:effectLst/>
                          <a:latin typeface="72 Light" panose="020B0303030000000003" pitchFamily="34" charset="0"/>
                          <a:cs typeface="72 Light" panose="020B0303030000000003" pitchFamily="34" charset="0"/>
                        </a:rPr>
                        <a:t>17.500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dirty="0">
                          <a:solidFill>
                            <a:schemeClr val="tx1"/>
                          </a:solidFill>
                          <a:effectLst/>
                          <a:latin typeface="72 Light" panose="020B0303030000000003" pitchFamily="34" charset="0"/>
                          <a:cs typeface="72 Light" panose="020B0303030000000003" pitchFamily="34" charset="0"/>
                        </a:rPr>
                        <a:t>22.211</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dirty="0">
                          <a:solidFill>
                            <a:schemeClr val="tx1"/>
                          </a:solidFill>
                          <a:effectLst/>
                          <a:latin typeface="72 Light" panose="020B0303030000000003" pitchFamily="34" charset="0"/>
                          <a:cs typeface="72 Light" panose="020B0303030000000003" pitchFamily="34" charset="0"/>
                        </a:rPr>
                        <a:t>19.500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ctr" fontAlgn="b"/>
                      <a:r>
                        <a:rPr lang="fr-BE" sz="1600" b="0" i="1" u="none" strike="noStrike" dirty="0" err="1">
                          <a:solidFill>
                            <a:schemeClr val="tx1"/>
                          </a:solidFill>
                          <a:effectLst/>
                          <a:latin typeface="72 Light" panose="020B0303030000000003" pitchFamily="34" charset="0"/>
                          <a:cs typeface="72 Light" panose="020B0303030000000003" pitchFamily="34" charset="0"/>
                        </a:rPr>
                        <a:t>CuisinedCh</a:t>
                      </a:r>
                      <a:r>
                        <a:rPr lang="fr-BE" sz="1600" b="0" i="1" u="none" strike="noStrike" dirty="0">
                          <a:solidFill>
                            <a:schemeClr val="tx1"/>
                          </a:solidFill>
                          <a:effectLst/>
                          <a:latin typeface="72 Light" panose="020B0303030000000003" pitchFamily="34" charset="0"/>
                          <a:cs typeface="72 Light" panose="020B0303030000000003" pitchFamily="34" charset="0"/>
                        </a:rPr>
                        <a:t> + Brasserie</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909279466"/>
                  </a:ext>
                </a:extLst>
              </a:tr>
              <a:tr h="354310">
                <a:tc>
                  <a:txBody>
                    <a:bodyPr/>
                    <a:lstStyle/>
                    <a:p>
                      <a:pPr algn="l" fontAlgn="b"/>
                      <a:r>
                        <a:rPr lang="fr-FR" sz="1600" b="0" i="0" u="none" strike="noStrike" dirty="0">
                          <a:solidFill>
                            <a:srgbClr val="262626"/>
                          </a:solidFill>
                          <a:effectLst/>
                          <a:latin typeface="72 Light" panose="020B0303030000000003" pitchFamily="34" charset="0"/>
                          <a:cs typeface="72 Light" panose="020B0303030000000003" pitchFamily="34" charset="0"/>
                        </a:rPr>
                        <a:t>Mise à disposition centrale PV</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dirty="0">
                          <a:solidFill>
                            <a:srgbClr val="262626"/>
                          </a:solidFill>
                          <a:effectLst/>
                          <a:latin typeface="72 Light" panose="020B0303030000000003" pitchFamily="34" charset="0"/>
                          <a:cs typeface="72 Light" panose="020B0303030000000003" pitchFamily="34" charset="0"/>
                        </a:rPr>
                        <a:t>24.800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dirty="0">
                          <a:solidFill>
                            <a:srgbClr val="262626"/>
                          </a:solidFill>
                          <a:effectLst/>
                          <a:latin typeface="72 Light" panose="020B0303030000000003" pitchFamily="34" charset="0"/>
                          <a:cs typeface="72 Light" panose="020B0303030000000003" pitchFamily="34" charset="0"/>
                        </a:rPr>
                        <a:t>29.420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dirty="0">
                          <a:solidFill>
                            <a:srgbClr val="262626"/>
                          </a:solidFill>
                          <a:effectLst/>
                          <a:latin typeface="72 Light" panose="020B0303030000000003" pitchFamily="34" charset="0"/>
                          <a:cs typeface="72 Light" panose="020B0303030000000003" pitchFamily="34" charset="0"/>
                        </a:rPr>
                        <a:t>27.000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ctr" fontAlgn="b"/>
                      <a:r>
                        <a:rPr lang="fr-BE" sz="1600" b="0" i="1" u="none" strike="noStrike" dirty="0" err="1">
                          <a:solidFill>
                            <a:srgbClr val="262626"/>
                          </a:solidFill>
                          <a:effectLst/>
                          <a:latin typeface="72 Light" panose="020B0303030000000003" pitchFamily="34" charset="0"/>
                          <a:cs typeface="72 Light" panose="020B0303030000000003" pitchFamily="34" charset="0"/>
                        </a:rPr>
                        <a:t>CuisinedCh</a:t>
                      </a:r>
                      <a:r>
                        <a:rPr lang="fr-BE" sz="1600" b="0" i="1" u="none" strike="noStrike" dirty="0">
                          <a:solidFill>
                            <a:srgbClr val="262626"/>
                          </a:solidFill>
                          <a:effectLst/>
                          <a:latin typeface="72 Light" panose="020B0303030000000003" pitchFamily="34" charset="0"/>
                          <a:cs typeface="72 Light" panose="020B0303030000000003" pitchFamily="34" charset="0"/>
                        </a:rPr>
                        <a:t> + Brasserie</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3523738009"/>
                  </a:ext>
                </a:extLst>
              </a:tr>
              <a:tr h="354310">
                <a:tc>
                  <a:txBody>
                    <a:bodyPr/>
                    <a:lstStyle/>
                    <a:p>
                      <a:pPr algn="l" fontAlgn="b"/>
                      <a:r>
                        <a:rPr lang="fr-BE" sz="1600" b="0" i="0" u="none" strike="noStrike" dirty="0">
                          <a:solidFill>
                            <a:srgbClr val="262626"/>
                          </a:solidFill>
                          <a:effectLst/>
                          <a:latin typeface="72 Light" panose="020B0303030000000003" pitchFamily="34" charset="0"/>
                          <a:cs typeface="72 Light" panose="020B0303030000000003" pitchFamily="34" charset="0"/>
                        </a:rPr>
                        <a:t>Prestations de services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a:solidFill>
                            <a:srgbClr val="1D1B10"/>
                          </a:solidFill>
                          <a:effectLst/>
                          <a:latin typeface="72 Light" panose="020B0303030000000003" pitchFamily="34" charset="0"/>
                          <a:cs typeface="72 Light" panose="020B0303030000000003" pitchFamily="34" charset="0"/>
                        </a:rPr>
                        <a:t>5.500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dirty="0">
                          <a:solidFill>
                            <a:srgbClr val="262626"/>
                          </a:solidFill>
                          <a:effectLst/>
                          <a:latin typeface="72 Light" panose="020B0303030000000003" pitchFamily="34" charset="0"/>
                          <a:cs typeface="72 Light" panose="020B0303030000000003" pitchFamily="34" charset="0"/>
                        </a:rPr>
                        <a:t>4.843</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dirty="0">
                          <a:solidFill>
                            <a:srgbClr val="1D1B10"/>
                          </a:solidFill>
                          <a:effectLst/>
                          <a:latin typeface="72 Light" panose="020B0303030000000003" pitchFamily="34" charset="0"/>
                          <a:cs typeface="72 Light" panose="020B0303030000000003" pitchFamily="34" charset="0"/>
                        </a:rPr>
                        <a:t>6.400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ctr" fontAlgn="b"/>
                      <a:r>
                        <a:rPr lang="fr-BE" sz="1600" b="0" i="1" u="none" strike="noStrike" dirty="0" err="1">
                          <a:solidFill>
                            <a:srgbClr val="1D1B10"/>
                          </a:solidFill>
                          <a:effectLst/>
                          <a:latin typeface="72 Light" panose="020B0303030000000003" pitchFamily="34" charset="0"/>
                          <a:cs typeface="72 Light" panose="020B0303030000000003" pitchFamily="34" charset="0"/>
                        </a:rPr>
                        <a:t>Manag</a:t>
                      </a:r>
                      <a:r>
                        <a:rPr lang="fr-BE" sz="1600" b="0" i="1" u="none" strike="noStrike" dirty="0">
                          <a:solidFill>
                            <a:srgbClr val="1D1B10"/>
                          </a:solidFill>
                          <a:effectLst/>
                          <a:latin typeface="72 Light" panose="020B0303030000000003" pitchFamily="34" charset="0"/>
                          <a:cs typeface="72 Light" panose="020B0303030000000003" pitchFamily="34" charset="0"/>
                        </a:rPr>
                        <a:t> </a:t>
                      </a:r>
                      <a:r>
                        <a:rPr lang="fr-BE" sz="1600" b="0" i="1" u="none" strike="noStrike" dirty="0" err="1">
                          <a:solidFill>
                            <a:srgbClr val="1D1B10"/>
                          </a:solidFill>
                          <a:effectLst/>
                          <a:latin typeface="72 Light" panose="020B0303030000000003" pitchFamily="34" charset="0"/>
                          <a:cs typeface="72 Light" panose="020B0303030000000003" pitchFamily="34" charset="0"/>
                        </a:rPr>
                        <a:t>fee</a:t>
                      </a:r>
                      <a:r>
                        <a:rPr lang="fr-BE" sz="1600" b="0" i="1" u="none" strike="noStrike" dirty="0">
                          <a:solidFill>
                            <a:srgbClr val="1D1B10"/>
                          </a:solidFill>
                          <a:effectLst/>
                          <a:latin typeface="72 Light" panose="020B0303030000000003" pitchFamily="34" charset="0"/>
                          <a:cs typeface="72 Light" panose="020B0303030000000003" pitchFamily="34" charset="0"/>
                        </a:rPr>
                        <a:t> </a:t>
                      </a:r>
                      <a:r>
                        <a:rPr lang="fr-BE" sz="1600" b="0" i="1" u="none" strike="noStrike" dirty="0" err="1">
                          <a:solidFill>
                            <a:srgbClr val="1D1B10"/>
                          </a:solidFill>
                          <a:effectLst/>
                          <a:latin typeface="72 Light" panose="020B0303030000000003" pitchFamily="34" charset="0"/>
                          <a:cs typeface="72 Light" panose="020B0303030000000003" pitchFamily="34" charset="0"/>
                        </a:rPr>
                        <a:t>MôV</a:t>
                      </a:r>
                      <a:endParaRPr lang="fr-BE" sz="1600" b="0" i="1" u="none" strike="noStrike" dirty="0">
                        <a:solidFill>
                          <a:srgbClr val="1D1B10"/>
                        </a:solidFill>
                        <a:effectLst/>
                        <a:latin typeface="72 Light" panose="020B0303030000000003" pitchFamily="34" charset="0"/>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313891640"/>
                  </a:ext>
                </a:extLst>
              </a:tr>
              <a:tr h="354310">
                <a:tc>
                  <a:txBody>
                    <a:bodyPr/>
                    <a:lstStyle/>
                    <a:p>
                      <a:pPr algn="l" fontAlgn="b"/>
                      <a:r>
                        <a:rPr lang="fr-BE" sz="1600" b="0" i="0" u="none" strike="noStrike" dirty="0">
                          <a:solidFill>
                            <a:srgbClr val="262626"/>
                          </a:solidFill>
                          <a:effectLst/>
                          <a:latin typeface="72 Light" panose="020B0303030000000003" pitchFamily="34" charset="0"/>
                          <a:cs typeface="72 Light" panose="020B0303030000000003" pitchFamily="34" charset="0"/>
                        </a:rPr>
                        <a:t>Revenus financiers de prêts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a:solidFill>
                            <a:srgbClr val="000000"/>
                          </a:solidFill>
                          <a:effectLst/>
                          <a:latin typeface="72 Light" panose="020B0303030000000003" pitchFamily="34" charset="0"/>
                          <a:cs typeface="72 Light" panose="020B0303030000000003" pitchFamily="34" charset="0"/>
                        </a:rPr>
                        <a:t>12.400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dirty="0">
                          <a:solidFill>
                            <a:srgbClr val="262626"/>
                          </a:solidFill>
                          <a:effectLst/>
                          <a:latin typeface="72 Light" panose="020B0303030000000003" pitchFamily="34" charset="0"/>
                          <a:cs typeface="72 Light" panose="020B0303030000000003" pitchFamily="34" charset="0"/>
                        </a:rPr>
                        <a:t>12.414</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12.400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ctr" fontAlgn="b"/>
                      <a:r>
                        <a:rPr lang="fr-BE" sz="1600" b="0" i="1" u="none" strike="noStrike" dirty="0" err="1">
                          <a:solidFill>
                            <a:srgbClr val="262626"/>
                          </a:solidFill>
                          <a:effectLst/>
                          <a:latin typeface="72 Light" panose="020B0303030000000003" pitchFamily="34" charset="0"/>
                          <a:cs typeface="72 Light" panose="020B0303030000000003" pitchFamily="34" charset="0"/>
                        </a:rPr>
                        <a:t>MôV</a:t>
                      </a:r>
                      <a:r>
                        <a:rPr lang="fr-BE" sz="1600" b="0" i="1" u="none" strike="noStrike" dirty="0">
                          <a:solidFill>
                            <a:srgbClr val="262626"/>
                          </a:solidFill>
                          <a:effectLst/>
                          <a:latin typeface="72 Light" panose="020B0303030000000003" pitchFamily="34" charset="0"/>
                          <a:cs typeface="72 Light" panose="020B0303030000000003" pitchFamily="34" charset="0"/>
                        </a:rPr>
                        <a:t> brut</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1508349932"/>
                  </a:ext>
                </a:extLst>
              </a:tr>
              <a:tr h="354310">
                <a:tc>
                  <a:txBody>
                    <a:bodyPr/>
                    <a:lstStyle/>
                    <a:p>
                      <a:pPr algn="l" fontAlgn="b"/>
                      <a:r>
                        <a:rPr lang="fr-BE" sz="1600" b="0" i="0" u="none" strike="noStrike" dirty="0">
                          <a:solidFill>
                            <a:srgbClr val="262626"/>
                          </a:solidFill>
                          <a:effectLst/>
                          <a:latin typeface="72 Light" panose="020B0303030000000003" pitchFamily="34" charset="0"/>
                          <a:cs typeface="72 Light" panose="020B0303030000000003" pitchFamily="34" charset="0"/>
                        </a:rPr>
                        <a:t>Dividendes reçus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a:solidFill>
                            <a:srgbClr val="000000"/>
                          </a:solidFill>
                          <a:effectLst/>
                          <a:latin typeface="72 Light" panose="020B0303030000000003" pitchFamily="34" charset="0"/>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a:solidFill>
                            <a:srgbClr val="262626"/>
                          </a:solidFill>
                          <a:effectLst/>
                          <a:latin typeface="72 Light" panose="020B0303030000000003" pitchFamily="34" charset="0"/>
                          <a:cs typeface="72 Light" panose="020B0303030000000003" pitchFamily="34" charset="0"/>
                        </a:rPr>
                        <a:t>11,50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109.200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ctr" fontAlgn="b"/>
                      <a:r>
                        <a:rPr lang="fr-BE" sz="1600" b="0" i="1" u="none" strike="noStrike" dirty="0" err="1">
                          <a:solidFill>
                            <a:srgbClr val="262626"/>
                          </a:solidFill>
                          <a:effectLst/>
                          <a:latin typeface="72 Light" panose="020B0303030000000003" pitchFamily="34" charset="0"/>
                          <a:cs typeface="72 Light" panose="020B0303030000000003" pitchFamily="34" charset="0"/>
                        </a:rPr>
                        <a:t>MôV</a:t>
                      </a:r>
                      <a:r>
                        <a:rPr lang="fr-BE" sz="1600" b="0" i="1" u="none" strike="noStrike" dirty="0">
                          <a:solidFill>
                            <a:srgbClr val="262626"/>
                          </a:solidFill>
                          <a:effectLst/>
                          <a:latin typeface="72 Light" panose="020B0303030000000003" pitchFamily="34" charset="0"/>
                          <a:cs typeface="72 Light" panose="020B0303030000000003" pitchFamily="34" charset="0"/>
                        </a:rPr>
                        <a:t> net</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2331507836"/>
                  </a:ext>
                </a:extLst>
              </a:tr>
              <a:tr h="354310">
                <a:tc>
                  <a:txBody>
                    <a:bodyPr/>
                    <a:lstStyle/>
                    <a:p>
                      <a:pPr algn="l" fontAlgn="b"/>
                      <a:r>
                        <a:rPr lang="fr-BE" sz="1600" b="0" i="0" u="none" strike="noStrike" dirty="0">
                          <a:solidFill>
                            <a:srgbClr val="262626"/>
                          </a:solidFill>
                          <a:effectLst/>
                          <a:latin typeface="72 Light" panose="020B0303030000000003" pitchFamily="34" charset="0"/>
                          <a:cs typeface="72 Light" panose="020B0303030000000003" pitchFamily="34" charset="0"/>
                        </a:rPr>
                        <a:t>Produits divers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a:solidFill>
                            <a:srgbClr val="000000"/>
                          </a:solidFill>
                          <a:effectLst/>
                          <a:latin typeface="72 Light" panose="020B0303030000000003" pitchFamily="34" charset="0"/>
                          <a:cs typeface="72 Light" panose="020B0303030000000003" pitchFamily="34" charset="0"/>
                        </a:rPr>
                        <a:t>3.000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a:solidFill>
                            <a:srgbClr val="262626"/>
                          </a:solidFill>
                          <a:effectLst/>
                          <a:latin typeface="72 Light" panose="020B0303030000000003" pitchFamily="34" charset="0"/>
                          <a:cs typeface="72 Light" panose="020B0303030000000003" pitchFamily="34" charset="0"/>
                        </a:rPr>
                        <a:t>0,00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algn="l" fontAlgn="b"/>
                      <a:endParaRPr lang="fr-BE" sz="1600" b="0" i="1" u="none" strike="noStrike" dirty="0">
                        <a:solidFill>
                          <a:srgbClr val="262626"/>
                        </a:solidFill>
                        <a:effectLst/>
                        <a:latin typeface="72 Light" panose="020B0303030000000003" pitchFamily="34" charset="0"/>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659435440"/>
                  </a:ext>
                </a:extLst>
              </a:tr>
              <a:tr h="354310">
                <a:tc>
                  <a:txBody>
                    <a:bodyPr/>
                    <a:lstStyle/>
                    <a:p>
                      <a:pPr algn="l" fontAlgn="b"/>
                      <a:endParaRPr lang="fr-BE" sz="1600" b="0" i="0" u="none" strike="noStrike">
                        <a:solidFill>
                          <a:srgbClr val="262626"/>
                        </a:solidFill>
                        <a:effectLst/>
                        <a:latin typeface="72 Light" panose="020B0303030000000003" pitchFamily="34" charset="0"/>
                        <a:cs typeface="72 Light" panose="020B0303030000000003"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BE" sz="1600" b="0" i="0" u="none" strike="noStrike" dirty="0">
                        <a:solidFill>
                          <a:srgbClr val="262626"/>
                        </a:solidFill>
                        <a:effectLst/>
                        <a:latin typeface="72 Light" panose="020B0303030000000003" pitchFamily="34" charset="0"/>
                        <a:cs typeface="72 Light" panose="020B03030300000000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BE" sz="1600" b="0" i="0" u="none" strike="noStrike" dirty="0">
                        <a:solidFill>
                          <a:srgbClr val="262626"/>
                        </a:solidFill>
                        <a:effectLst/>
                        <a:latin typeface="72 Light" panose="020B0303030000000003" pitchFamily="34" charset="0"/>
                        <a:cs typeface="72 Light" panose="020B03030300000000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BE" sz="1600" b="0" i="0" u="none" strike="noStrike" dirty="0">
                        <a:solidFill>
                          <a:srgbClr val="262626"/>
                        </a:solidFill>
                        <a:effectLst/>
                        <a:latin typeface="72 Light" panose="020B0303030000000003" pitchFamily="34" charset="0"/>
                        <a:cs typeface="72 Light" panose="020B03030300000000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BE" sz="1600" b="0" i="0" u="none" strike="noStrike" dirty="0">
                        <a:solidFill>
                          <a:srgbClr val="262626"/>
                        </a:solidFill>
                        <a:effectLst/>
                        <a:latin typeface="72 Light" panose="020B0303030000000003" pitchFamily="34" charset="0"/>
                        <a:cs typeface="72 Light" panose="020B0303030000000003" pitchFamily="34" charset="0"/>
                      </a:endParaRPr>
                    </a:p>
                  </a:txBody>
                  <a:tcPr marL="0" marR="0" marT="0" marB="0" anchor="ctr">
                    <a:lnL w="12700" cap="flat" cmpd="sng" algn="ctr">
                      <a:no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4333718"/>
                  </a:ext>
                </a:extLst>
              </a:tr>
              <a:tr h="354310">
                <a:tc>
                  <a:txBody>
                    <a:bodyPr/>
                    <a:lstStyle/>
                    <a:p>
                      <a:pPr algn="l" fontAlgn="b"/>
                      <a:r>
                        <a:rPr lang="fr-BE" sz="2400" b="1" kern="1200" dirty="0">
                          <a:solidFill>
                            <a:srgbClr val="B5C633"/>
                          </a:solidFill>
                          <a:latin typeface="72 Black" panose="020B0A04030603020204" pitchFamily="34" charset="0"/>
                          <a:ea typeface="+mj-ea"/>
                          <a:cs typeface="72 Black" panose="020B0A04030603020204" pitchFamily="34" charset="0"/>
                        </a:rPr>
                        <a:t>Total recettes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a:noFill/>
                    </a:lnB>
                  </a:tcPr>
                </a:tc>
                <a:tc>
                  <a:txBody>
                    <a:bodyPr/>
                    <a:lstStyle/>
                    <a:p>
                      <a:pPr algn="r" fontAlgn="b"/>
                      <a:r>
                        <a:rPr lang="fr-BE" sz="1600" b="1" i="0" u="none" strike="noStrike" dirty="0">
                          <a:solidFill>
                            <a:srgbClr val="262626"/>
                          </a:solidFill>
                          <a:effectLst/>
                          <a:latin typeface="72 Light" panose="020B0303030000000003" pitchFamily="34" charset="0"/>
                          <a:cs typeface="72 Light" panose="020B0303030000000003" pitchFamily="34" charset="0"/>
                        </a:rPr>
                        <a:t>60.200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a:noFill/>
                    </a:lnB>
                  </a:tcPr>
                </a:tc>
                <a:tc>
                  <a:txBody>
                    <a:bodyPr/>
                    <a:lstStyle/>
                    <a:p>
                      <a:pPr algn="r" fontAlgn="b"/>
                      <a:r>
                        <a:rPr lang="fr-BE" sz="1600" b="1" i="0" u="none" strike="noStrike" dirty="0">
                          <a:solidFill>
                            <a:srgbClr val="262626"/>
                          </a:solidFill>
                          <a:effectLst/>
                          <a:latin typeface="72 Light" panose="020B0303030000000003" pitchFamily="34" charset="0"/>
                          <a:cs typeface="72 Light" panose="020B0303030000000003" pitchFamily="34" charset="0"/>
                        </a:rPr>
                        <a:t>68.900,20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a:noFill/>
                    </a:lnB>
                  </a:tcPr>
                </a:tc>
                <a:tc>
                  <a:txBody>
                    <a:bodyPr/>
                    <a:lstStyle/>
                    <a:p>
                      <a:pPr algn="r" fontAlgn="b"/>
                      <a:r>
                        <a:rPr lang="fr-BE" sz="1600" b="1" i="0" u="none" strike="noStrike" dirty="0">
                          <a:solidFill>
                            <a:srgbClr val="262626"/>
                          </a:solidFill>
                          <a:effectLst/>
                          <a:latin typeface="72 Light" panose="020B0303030000000003" pitchFamily="34" charset="0"/>
                          <a:cs typeface="72 Light" panose="020B0303030000000003" pitchFamily="34" charset="0"/>
                        </a:rPr>
                        <a:t>174.500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a:noFill/>
                    </a:lnB>
                  </a:tcPr>
                </a:tc>
                <a:tc>
                  <a:txBody>
                    <a:bodyPr/>
                    <a:lstStyle/>
                    <a:p>
                      <a:pPr algn="l" fontAlgn="b"/>
                      <a:endParaRPr lang="fr-BE" sz="1600" b="0" i="0" u="none" strike="noStrike" dirty="0">
                        <a:solidFill>
                          <a:srgbClr val="262626"/>
                        </a:solidFill>
                        <a:effectLst/>
                        <a:latin typeface="72 Light" panose="020B0303030000000003" pitchFamily="34" charset="0"/>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a:noFill/>
                    </a:lnB>
                  </a:tcPr>
                </a:tc>
                <a:extLst>
                  <a:ext uri="{0D108BD9-81ED-4DB2-BD59-A6C34878D82A}">
                    <a16:rowId xmlns:a16="http://schemas.microsoft.com/office/drawing/2014/main" val="2151452436"/>
                  </a:ext>
                </a:extLst>
              </a:tr>
            </a:tbl>
          </a:graphicData>
        </a:graphic>
      </p:graphicFrame>
      <p:cxnSp>
        <p:nvCxnSpPr>
          <p:cNvPr id="4" name="Straight Connector 3">
            <a:extLst>
              <a:ext uri="{FF2B5EF4-FFF2-40B4-BE49-F238E27FC236}">
                <a16:creationId xmlns:a16="http://schemas.microsoft.com/office/drawing/2014/main" id="{8F9867CC-8892-4939-BCE3-14E60CBCA5E8}"/>
              </a:ext>
            </a:extLst>
          </p:cNvPr>
          <p:cNvCxnSpPr>
            <a:cxnSpLocks/>
          </p:cNvCxnSpPr>
          <p:nvPr/>
        </p:nvCxnSpPr>
        <p:spPr>
          <a:xfrm>
            <a:off x="6835804" y="754602"/>
            <a:ext cx="0" cy="5175681"/>
          </a:xfrm>
          <a:prstGeom prst="line">
            <a:avLst/>
          </a:prstGeom>
          <a:ln w="38100">
            <a:solidFill>
              <a:srgbClr val="3674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DDE232-DBFB-4DDE-B816-09BFAE39AE0D}"/>
              </a:ext>
            </a:extLst>
          </p:cNvPr>
          <p:cNvSpPr txBox="1"/>
          <p:nvPr/>
        </p:nvSpPr>
        <p:spPr>
          <a:xfrm>
            <a:off x="4636666" y="744754"/>
            <a:ext cx="1284303" cy="369332"/>
          </a:xfrm>
          <a:prstGeom prst="rect">
            <a:avLst/>
          </a:prstGeom>
          <a:noFill/>
        </p:spPr>
        <p:txBody>
          <a:bodyPr wrap="square" rtlCol="0">
            <a:spAutoFit/>
          </a:bodyPr>
          <a:lstStyle/>
          <a:p>
            <a:pPr algn="ctr"/>
            <a:r>
              <a:rPr lang="en-GB" b="1" dirty="0">
                <a:solidFill>
                  <a:srgbClr val="367436"/>
                </a:solidFill>
                <a:latin typeface="72 Light" panose="020B0303030000000003" pitchFamily="34" charset="0"/>
                <a:cs typeface="72 Light" panose="020B0303030000000003" pitchFamily="34" charset="0"/>
              </a:rPr>
              <a:t>2020</a:t>
            </a:r>
          </a:p>
        </p:txBody>
      </p:sp>
      <p:sp>
        <p:nvSpPr>
          <p:cNvPr id="11" name="TextBox 10">
            <a:extLst>
              <a:ext uri="{FF2B5EF4-FFF2-40B4-BE49-F238E27FC236}">
                <a16:creationId xmlns:a16="http://schemas.microsoft.com/office/drawing/2014/main" id="{4E2B4295-FA89-4AE5-BF39-FCC6A9CDA8BD}"/>
              </a:ext>
            </a:extLst>
          </p:cNvPr>
          <p:cNvSpPr txBox="1"/>
          <p:nvPr/>
        </p:nvSpPr>
        <p:spPr>
          <a:xfrm>
            <a:off x="6835804" y="744754"/>
            <a:ext cx="1284303" cy="369332"/>
          </a:xfrm>
          <a:prstGeom prst="rect">
            <a:avLst/>
          </a:prstGeom>
          <a:noFill/>
        </p:spPr>
        <p:txBody>
          <a:bodyPr wrap="square" rtlCol="0">
            <a:spAutoFit/>
          </a:bodyPr>
          <a:lstStyle/>
          <a:p>
            <a:pPr algn="ctr"/>
            <a:r>
              <a:rPr lang="en-GB" b="1" dirty="0">
                <a:solidFill>
                  <a:srgbClr val="367436"/>
                </a:solidFill>
                <a:latin typeface="72 Light" panose="020B0303030000000003" pitchFamily="34" charset="0"/>
                <a:cs typeface="72 Light" panose="020B0303030000000003" pitchFamily="34" charset="0"/>
              </a:rPr>
              <a:t>2021</a:t>
            </a:r>
          </a:p>
        </p:txBody>
      </p:sp>
    </p:spTree>
    <p:extLst>
      <p:ext uri="{BB962C8B-B14F-4D97-AF65-F5344CB8AC3E}">
        <p14:creationId xmlns:p14="http://schemas.microsoft.com/office/powerpoint/2010/main" val="564102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BILAN &amp; RÉSULTAT 2020</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graphicFrame>
        <p:nvGraphicFramePr>
          <p:cNvPr id="3" name="Tableau 2">
            <a:extLst>
              <a:ext uri="{FF2B5EF4-FFF2-40B4-BE49-F238E27FC236}">
                <a16:creationId xmlns:a16="http://schemas.microsoft.com/office/drawing/2014/main" id="{B15BD1E3-D91F-4517-B9A4-4B39AF6FAC3F}"/>
              </a:ext>
            </a:extLst>
          </p:cNvPr>
          <p:cNvGraphicFramePr>
            <a:graphicFrameLocks noGrp="1"/>
          </p:cNvGraphicFramePr>
          <p:nvPr>
            <p:extLst>
              <p:ext uri="{D42A27DB-BD31-4B8C-83A1-F6EECF244321}">
                <p14:modId xmlns:p14="http://schemas.microsoft.com/office/powerpoint/2010/main" val="695503965"/>
              </p:ext>
            </p:extLst>
          </p:nvPr>
        </p:nvGraphicFramePr>
        <p:xfrm>
          <a:off x="1470660" y="765417"/>
          <a:ext cx="10386060" cy="5404577"/>
        </p:xfrm>
        <a:graphic>
          <a:graphicData uri="http://schemas.openxmlformats.org/drawingml/2006/table">
            <a:tbl>
              <a:tblPr/>
              <a:tblGrid>
                <a:gridCol w="3385820">
                  <a:extLst>
                    <a:ext uri="{9D8B030D-6E8A-4147-A177-3AD203B41FA5}">
                      <a16:colId xmlns:a16="http://schemas.microsoft.com/office/drawing/2014/main" val="1169206420"/>
                    </a:ext>
                  </a:extLst>
                </a:gridCol>
                <a:gridCol w="1361440">
                  <a:extLst>
                    <a:ext uri="{9D8B030D-6E8A-4147-A177-3AD203B41FA5}">
                      <a16:colId xmlns:a16="http://schemas.microsoft.com/office/drawing/2014/main" val="3481478955"/>
                    </a:ext>
                  </a:extLst>
                </a:gridCol>
                <a:gridCol w="1534160">
                  <a:extLst>
                    <a:ext uri="{9D8B030D-6E8A-4147-A177-3AD203B41FA5}">
                      <a16:colId xmlns:a16="http://schemas.microsoft.com/office/drawing/2014/main" val="879118521"/>
                    </a:ext>
                  </a:extLst>
                </a:gridCol>
                <a:gridCol w="1524000">
                  <a:extLst>
                    <a:ext uri="{9D8B030D-6E8A-4147-A177-3AD203B41FA5}">
                      <a16:colId xmlns:a16="http://schemas.microsoft.com/office/drawing/2014/main" val="2278461575"/>
                    </a:ext>
                  </a:extLst>
                </a:gridCol>
                <a:gridCol w="2580640">
                  <a:extLst>
                    <a:ext uri="{9D8B030D-6E8A-4147-A177-3AD203B41FA5}">
                      <a16:colId xmlns:a16="http://schemas.microsoft.com/office/drawing/2014/main" val="3630899472"/>
                    </a:ext>
                  </a:extLst>
                </a:gridCol>
              </a:tblGrid>
              <a:tr h="261029">
                <a:tc>
                  <a:txBody>
                    <a:bodyPr/>
                    <a:lstStyle/>
                    <a:p>
                      <a:pPr marL="0" algn="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a:noFill/>
                    </a:lnL>
                    <a:lnR w="12700" cap="flat" cmpd="sng" algn="ctr">
                      <a:solidFill>
                        <a:srgbClr val="367436"/>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Budget</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a:noFill/>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Réalisé</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a:noFill/>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Budget</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a:noFill/>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 Explications</a:t>
                      </a:r>
                    </a:p>
                  </a:txBody>
                  <a:tcPr marL="0" marR="0" marT="0" marB="0" anchor="ctr">
                    <a:lnL w="12700" cap="flat" cmpd="sng" algn="ctr">
                      <a:solidFill>
                        <a:srgbClr val="367436"/>
                      </a:solidFill>
                      <a:prstDash val="solid"/>
                      <a:round/>
                      <a:headEnd type="none" w="med" len="med"/>
                      <a:tailEnd type="none" w="med" len="med"/>
                    </a:lnL>
                    <a:lnR>
                      <a:noFill/>
                    </a:lnR>
                    <a:lnT>
                      <a:noFill/>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3648385655"/>
                  </a:ext>
                </a:extLst>
              </a:tr>
              <a:tr h="216093">
                <a:tc>
                  <a:txBody>
                    <a:bodyPr/>
                    <a:lstStyle/>
                    <a:p>
                      <a:pPr marL="0" algn="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a:noFill/>
                    </a:lnL>
                    <a:lnR w="12700" cap="flat" cmpd="sng" algn="ctr">
                      <a:solidFill>
                        <a:srgbClr val="36743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1400" b="1" i="0" u="none" strike="noStrike" kern="1200" dirty="0">
                          <a:solidFill>
                            <a:srgbClr val="262626"/>
                          </a:solidFill>
                          <a:effectLst/>
                          <a:latin typeface="72 Light" panose="020B0303030000000003" pitchFamily="34" charset="0"/>
                          <a:ea typeface="+mn-ea"/>
                          <a:cs typeface="72 Light" panose="020B0303030000000003" pitchFamily="34" charset="0"/>
                        </a:rPr>
                        <a:t>2020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1" i="0" u="none" strike="noStrike" kern="1200" dirty="0">
                          <a:solidFill>
                            <a:srgbClr val="262626"/>
                          </a:solidFill>
                          <a:effectLst/>
                          <a:latin typeface="72 Light" panose="020B0303030000000003" pitchFamily="34" charset="0"/>
                          <a:ea typeface="+mn-ea"/>
                          <a:cs typeface="72 Light" panose="020B0303030000000003" pitchFamily="34" charset="0"/>
                        </a:rPr>
                        <a:t>31-12-20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1" i="0" u="none" strike="noStrike" kern="1200" dirty="0">
                          <a:solidFill>
                            <a:srgbClr val="262626"/>
                          </a:solidFill>
                          <a:effectLst/>
                          <a:latin typeface="72 Light" panose="020B0303030000000003" pitchFamily="34" charset="0"/>
                          <a:ea typeface="+mn-ea"/>
                          <a:cs typeface="72 Light" panose="020B0303030000000003" pitchFamily="34" charset="0"/>
                        </a:rPr>
                        <a:t>2021</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2897950962"/>
                  </a:ext>
                </a:extLst>
              </a:tr>
              <a:tr h="216093">
                <a:tc>
                  <a:txBody>
                    <a:bodyPr/>
                    <a:lstStyle/>
                    <a:p>
                      <a:pPr marL="0" algn="l"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Dépenses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1" i="0" u="none" strike="noStrike" kern="1200" dirty="0">
                          <a:solidFill>
                            <a:srgbClr val="262626"/>
                          </a:solidFill>
                          <a:effectLst/>
                          <a:latin typeface="72 Light" panose="020B0303030000000003" pitchFamily="34" charset="0"/>
                          <a:ea typeface="+mn-ea"/>
                          <a:cs typeface="72 Light" panose="020B0303030000000003" pitchFamily="34" charset="0"/>
                        </a:rPr>
                        <a:t>Euro</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1" i="0" u="none" strike="noStrike" kern="1200" dirty="0">
                          <a:solidFill>
                            <a:srgbClr val="262626"/>
                          </a:solidFill>
                          <a:effectLst/>
                          <a:latin typeface="72 Light" panose="020B0303030000000003" pitchFamily="34" charset="0"/>
                          <a:ea typeface="+mn-ea"/>
                          <a:cs typeface="72 Light" panose="020B0303030000000003" pitchFamily="34" charset="0"/>
                        </a:rPr>
                        <a:t>Euro</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1" i="0" u="none" strike="noStrike" kern="1200" dirty="0">
                          <a:solidFill>
                            <a:srgbClr val="262626"/>
                          </a:solidFill>
                          <a:effectLst/>
                          <a:latin typeface="72 Light" panose="020B0303030000000003" pitchFamily="34" charset="0"/>
                          <a:ea typeface="+mn-ea"/>
                          <a:cs typeface="72 Light" panose="020B0303030000000003" pitchFamily="34" charset="0"/>
                        </a:rPr>
                        <a:t>Euro</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2718461436"/>
                  </a:ext>
                </a:extLst>
              </a:tr>
              <a:tr h="241107">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Achats marchands CV</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18.900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22.188,11</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19.500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CV + inspections</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1681435399"/>
                  </a:ext>
                </a:extLst>
              </a:tr>
              <a:tr h="216093">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Loyers salles &amp; bureau</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680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1.400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a:t>
                      </a:r>
                      <a:r>
                        <a:rPr lang="fr-BE" sz="1400" b="0" i="0" u="none" strike="noStrike" kern="1200" dirty="0" err="1">
                          <a:solidFill>
                            <a:srgbClr val="262626"/>
                          </a:solidFill>
                          <a:effectLst/>
                          <a:latin typeface="72 Light" panose="020B0303030000000003" pitchFamily="34" charset="0"/>
                          <a:ea typeface="+mn-ea"/>
                          <a:cs typeface="72 Light" panose="020B0303030000000003" pitchFamily="34" charset="0"/>
                        </a:rPr>
                        <a:t>Co-working</a:t>
                      </a:r>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3119371049"/>
                  </a:ext>
                </a:extLst>
              </a:tr>
              <a:tr h="251267">
                <a:tc>
                  <a:txBody>
                    <a:bodyPr/>
                    <a:lstStyle/>
                    <a:p>
                      <a:pPr marL="0" algn="l" defTabSz="914400" rtl="0" eaLnBrk="1" fontAlgn="b" latinLnBrk="0" hangingPunct="1"/>
                      <a:r>
                        <a:rPr lang="fr-FR" sz="1400" b="0" i="0" u="none" strike="noStrike" kern="1200" dirty="0">
                          <a:solidFill>
                            <a:srgbClr val="262626"/>
                          </a:solidFill>
                          <a:effectLst/>
                          <a:latin typeface="72 Light" panose="020B0303030000000003" pitchFamily="34" charset="0"/>
                          <a:ea typeface="+mn-ea"/>
                          <a:cs typeface="72 Light" panose="020B0303030000000003" pitchFamily="34" charset="0"/>
                        </a:rPr>
                        <a:t>Frais poste, tél, internet, journal, imprimés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1000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807</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2.000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a:t>
                      </a:r>
                      <a:r>
                        <a:rPr lang="fr-BE" sz="1400" b="0" i="0" u="none" strike="noStrike" kern="1200" dirty="0" err="1">
                          <a:solidFill>
                            <a:srgbClr val="262626"/>
                          </a:solidFill>
                          <a:effectLst/>
                          <a:latin typeface="72 Light" panose="020B0303030000000003" pitchFamily="34" charset="0"/>
                          <a:ea typeface="+mn-ea"/>
                          <a:cs typeface="72 Light" panose="020B0303030000000003" pitchFamily="34" charset="0"/>
                        </a:rPr>
                        <a:t>Coophub</a:t>
                      </a:r>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2978823031"/>
                  </a:ext>
                </a:extLst>
              </a:tr>
              <a:tr h="243840">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Assurances RC + incendie</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1250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1.234,31</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1.250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3447420823"/>
                  </a:ext>
                </a:extLst>
              </a:tr>
              <a:tr h="254000">
                <a:tc>
                  <a:txBody>
                    <a:bodyPr/>
                    <a:lstStyle/>
                    <a:p>
                      <a:pPr marL="0" algn="l" defTabSz="914400" rtl="0" eaLnBrk="1" fontAlgn="b" latinLnBrk="0" hangingPunct="1"/>
                      <a:r>
                        <a:rPr lang="fr-FR" sz="1400" b="0" i="0" u="none" strike="noStrike" kern="1200" dirty="0">
                          <a:solidFill>
                            <a:srgbClr val="262626"/>
                          </a:solidFill>
                          <a:effectLst/>
                          <a:latin typeface="72 Light" panose="020B0303030000000003" pitchFamily="34" charset="0"/>
                          <a:ea typeface="+mn-ea"/>
                          <a:cs typeface="72 Light" panose="020B0303030000000003" pitchFamily="34" charset="0"/>
                        </a:rPr>
                        <a:t>Honoraires avocats, experts et </a:t>
                      </a:r>
                      <a:r>
                        <a:rPr lang="fr-FR" sz="1400" b="0" i="0" u="none" strike="noStrike" kern="1200" dirty="0" err="1">
                          <a:solidFill>
                            <a:srgbClr val="262626"/>
                          </a:solidFill>
                          <a:effectLst/>
                          <a:latin typeface="72 Light" panose="020B0303030000000003" pitchFamily="34" charset="0"/>
                          <a:ea typeface="+mn-ea"/>
                          <a:cs typeface="72 Light" panose="020B0303030000000003" pitchFamily="34" charset="0"/>
                        </a:rPr>
                        <a:t>indemn</a:t>
                      </a:r>
                      <a:endParaRPr lang="fr-FR"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2000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5.590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3.000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Notaire statuts+ consultance</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895664244"/>
                  </a:ext>
                </a:extLst>
              </a:tr>
              <a:tr h="233680">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Cotisations aux </a:t>
                      </a:r>
                      <a:r>
                        <a:rPr lang="fr-BE" sz="1400" b="0" i="0" u="none" strike="noStrike" kern="1200" dirty="0" err="1">
                          <a:solidFill>
                            <a:srgbClr val="262626"/>
                          </a:solidFill>
                          <a:effectLst/>
                          <a:latin typeface="72 Light" panose="020B0303030000000003" pitchFamily="34" charset="0"/>
                          <a:ea typeface="+mn-ea"/>
                          <a:cs typeface="72 Light" panose="020B0303030000000003" pitchFamily="34" charset="0"/>
                        </a:rPr>
                        <a:t>groupem</a:t>
                      </a:r>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 </a:t>
                      </a:r>
                      <a:r>
                        <a:rPr lang="fr-BE" sz="1400" b="0" i="0" u="none" strike="noStrike" kern="1200" dirty="0" err="1">
                          <a:solidFill>
                            <a:srgbClr val="262626"/>
                          </a:solidFill>
                          <a:effectLst/>
                          <a:latin typeface="72 Light" panose="020B0303030000000003" pitchFamily="34" charset="0"/>
                          <a:ea typeface="+mn-ea"/>
                          <a:cs typeface="72 Light" panose="020B0303030000000003" pitchFamily="34" charset="0"/>
                        </a:rPr>
                        <a:t>profes</a:t>
                      </a:r>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3700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1.818,75</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2.200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0" i="0" u="none" strike="noStrike" kern="1200" dirty="0" err="1">
                          <a:solidFill>
                            <a:srgbClr val="262626"/>
                          </a:solidFill>
                          <a:effectLst/>
                          <a:latin typeface="72 Light" panose="020B0303030000000003" pitchFamily="34" charset="0"/>
                          <a:ea typeface="+mn-ea"/>
                          <a:cs typeface="72 Light" panose="020B0303030000000003" pitchFamily="34" charset="0"/>
                        </a:rPr>
                        <a:t>REScoop</a:t>
                      </a:r>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-W + divers </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2924716368"/>
                  </a:ext>
                </a:extLst>
              </a:tr>
              <a:tr h="223520">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Coûts plateforme COCITER</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3000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1.700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0,45 €/MWh+ CV</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2817650107"/>
                  </a:ext>
                </a:extLst>
              </a:tr>
              <a:tr h="243840">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Secrétariat social + Publications légales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750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505,03</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1.250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UCM + BNB + MB</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2603301714"/>
                  </a:ext>
                </a:extLst>
              </a:tr>
              <a:tr h="233680">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Frais de déplacement &amp; indemnités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1.100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404,24</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1.100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1437659499"/>
                  </a:ext>
                </a:extLst>
              </a:tr>
              <a:tr h="233680">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Réceptions + salons + resto + inauguration</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800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227,28</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750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1771380802"/>
                  </a:ext>
                </a:extLst>
              </a:tr>
              <a:tr h="216093">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Annonces et insertions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843,93</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950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885210335"/>
                  </a:ext>
                </a:extLst>
              </a:tr>
              <a:tr h="261427">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Charges salariales, formation, assurance</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10.500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2.582,96</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27.500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mi-tps à partir T1-2020</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483952818"/>
                  </a:ext>
                </a:extLst>
              </a:tr>
              <a:tr h="243840">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Amortissements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18.570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18.570,28</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18.500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Photovoltaïque + logiciel</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2718563709"/>
                  </a:ext>
                </a:extLst>
              </a:tr>
              <a:tr h="216093">
                <a:tc>
                  <a:txBody>
                    <a:bodyPr/>
                    <a:lstStyle/>
                    <a:p>
                      <a:pPr marL="0" algn="l" defTabSz="914400" rtl="0" eaLnBrk="1" fontAlgn="b" latinLnBrk="0" hangingPunct="1"/>
                      <a:r>
                        <a:rPr lang="fr-BE" sz="1400" b="0" i="0" u="none" strike="noStrike" kern="1200" dirty="0" err="1">
                          <a:solidFill>
                            <a:srgbClr val="262626"/>
                          </a:solidFill>
                          <a:effectLst/>
                          <a:latin typeface="72 Light" panose="020B0303030000000003" pitchFamily="34" charset="0"/>
                          <a:ea typeface="+mn-ea"/>
                          <a:cs typeface="72 Light" panose="020B0303030000000003" pitchFamily="34" charset="0"/>
                        </a:rPr>
                        <a:t>Intérets</a:t>
                      </a:r>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 &amp; commissions s/dettes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1.550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1324,61</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1.500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3023171251"/>
                  </a:ext>
                </a:extLst>
              </a:tr>
              <a:tr h="216093">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Moins-values sur actifs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2507414829"/>
                  </a:ext>
                </a:extLst>
              </a:tr>
              <a:tr h="216093">
                <a:tc>
                  <a:txBody>
                    <a:bodyPr/>
                    <a:lstStyle/>
                    <a:p>
                      <a:pPr marL="0" algn="l"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Frais financiers divers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100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a:solidFill>
                            <a:srgbClr val="262626"/>
                          </a:solidFill>
                          <a:effectLst/>
                          <a:latin typeface="72 Light" panose="020B0303030000000003" pitchFamily="34" charset="0"/>
                          <a:ea typeface="+mn-ea"/>
                          <a:cs typeface="72 Light" panose="020B0303030000000003" pitchFamily="34" charset="0"/>
                        </a:rPr>
                        <a:t>93,46</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r" defTabSz="914400" rtl="0" eaLnBrk="1" fontAlgn="b" latinLnBrk="0" hangingPunct="1"/>
                      <a:r>
                        <a:rPr lang="fr-BE" sz="1400" b="0" i="0" u="none" strike="noStrike" kern="1200" dirty="0">
                          <a:solidFill>
                            <a:srgbClr val="262626"/>
                          </a:solidFill>
                          <a:effectLst/>
                          <a:latin typeface="72 Light" panose="020B0303030000000003" pitchFamily="34" charset="0"/>
                          <a:ea typeface="+mn-ea"/>
                          <a:cs typeface="72 Light" panose="020B0303030000000003" pitchFamily="34" charset="0"/>
                        </a:rPr>
                        <a:t>100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tc>
                  <a:txBody>
                    <a:bodyPr/>
                    <a:lstStyle/>
                    <a:p>
                      <a:pPr marL="0" algn="ct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tcPr>
                </a:tc>
                <a:extLst>
                  <a:ext uri="{0D108BD9-81ED-4DB2-BD59-A6C34878D82A}">
                    <a16:rowId xmlns:a16="http://schemas.microsoft.com/office/drawing/2014/main" val="1735223322"/>
                  </a:ext>
                </a:extLst>
              </a:tr>
              <a:tr h="285369">
                <a:tc>
                  <a:txBody>
                    <a:bodyPr/>
                    <a:lstStyle/>
                    <a:p>
                      <a:pPr marL="0" algn="l"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no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3059678"/>
                  </a:ext>
                </a:extLst>
              </a:tr>
              <a:tr h="427249">
                <a:tc>
                  <a:txBody>
                    <a:bodyPr/>
                    <a:lstStyle/>
                    <a:p>
                      <a:pPr marL="0" algn="l"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Total dépenses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a:noFill/>
                    </a:lnB>
                  </a:tcPr>
                </a:tc>
                <a:tc>
                  <a:txBody>
                    <a:bodyPr/>
                    <a:lstStyle/>
                    <a:p>
                      <a:pPr marL="0" algn="r" defTabSz="914400" rtl="0" eaLnBrk="1" fontAlgn="b" latinLnBrk="0" hangingPunct="1"/>
                      <a:r>
                        <a:rPr lang="fr-BE" sz="1400" b="1" i="0" u="none" strike="noStrike" kern="1200" dirty="0">
                          <a:solidFill>
                            <a:srgbClr val="262626"/>
                          </a:solidFill>
                          <a:effectLst/>
                          <a:latin typeface="72 Light" panose="020B0303030000000003" pitchFamily="34" charset="0"/>
                          <a:ea typeface="+mn-ea"/>
                          <a:cs typeface="72 Light" panose="020B0303030000000003" pitchFamily="34" charset="0"/>
                        </a:rPr>
                        <a:t>63.900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a:noFill/>
                    </a:lnB>
                  </a:tcPr>
                </a:tc>
                <a:tc>
                  <a:txBody>
                    <a:bodyPr/>
                    <a:lstStyle/>
                    <a:p>
                      <a:pPr marL="0" algn="r" defTabSz="914400" rtl="0" eaLnBrk="1" fontAlgn="b" latinLnBrk="0" hangingPunct="1"/>
                      <a:r>
                        <a:rPr lang="fr-BE" sz="1400" b="1" i="0" u="none" strike="noStrike" kern="1200" dirty="0">
                          <a:solidFill>
                            <a:srgbClr val="262626"/>
                          </a:solidFill>
                          <a:effectLst/>
                          <a:latin typeface="72 Light" panose="020B0303030000000003" pitchFamily="34" charset="0"/>
                          <a:ea typeface="+mn-ea"/>
                          <a:cs typeface="72 Light" panose="020B0303030000000003" pitchFamily="34" charset="0"/>
                        </a:rPr>
                        <a:t>56.189,96</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a:noFill/>
                    </a:lnB>
                  </a:tcPr>
                </a:tc>
                <a:tc>
                  <a:txBody>
                    <a:bodyPr/>
                    <a:lstStyle/>
                    <a:p>
                      <a:pPr marL="0" algn="r" defTabSz="914400" rtl="0" eaLnBrk="1" fontAlgn="b" latinLnBrk="0" hangingPunct="1"/>
                      <a:r>
                        <a:rPr lang="fr-BE" sz="1400" b="1" i="0" u="none" strike="noStrike" kern="1200" dirty="0">
                          <a:solidFill>
                            <a:srgbClr val="262626"/>
                          </a:solidFill>
                          <a:effectLst/>
                          <a:latin typeface="72 Light" panose="020B0303030000000003" pitchFamily="34" charset="0"/>
                          <a:ea typeface="+mn-ea"/>
                          <a:cs typeface="72 Light" panose="020B0303030000000003" pitchFamily="34" charset="0"/>
                        </a:rPr>
                        <a:t>82.700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a:noFill/>
                    </a:lnB>
                  </a:tcPr>
                </a:tc>
                <a:tc>
                  <a:txBody>
                    <a:bodyPr/>
                    <a:lstStyle/>
                    <a:p>
                      <a:pPr marL="0" algn="ctr" defTabSz="914400" rtl="0" eaLnBrk="1" fontAlgn="b" latinLnBrk="0" hangingPunct="1"/>
                      <a:endParaRPr lang="fr-BE" sz="14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a:noFill/>
                    </a:lnB>
                  </a:tcPr>
                </a:tc>
                <a:extLst>
                  <a:ext uri="{0D108BD9-81ED-4DB2-BD59-A6C34878D82A}">
                    <a16:rowId xmlns:a16="http://schemas.microsoft.com/office/drawing/2014/main" val="20163942"/>
                  </a:ext>
                </a:extLst>
              </a:tr>
            </a:tbl>
          </a:graphicData>
        </a:graphic>
      </p:graphicFrame>
      <p:cxnSp>
        <p:nvCxnSpPr>
          <p:cNvPr id="6" name="Straight Connector 5">
            <a:extLst>
              <a:ext uri="{FF2B5EF4-FFF2-40B4-BE49-F238E27FC236}">
                <a16:creationId xmlns:a16="http://schemas.microsoft.com/office/drawing/2014/main" id="{29D862D6-D1BF-489A-8177-E0E6FDEE4EC4}"/>
              </a:ext>
            </a:extLst>
          </p:cNvPr>
          <p:cNvCxnSpPr>
            <a:cxnSpLocks/>
          </p:cNvCxnSpPr>
          <p:nvPr/>
        </p:nvCxnSpPr>
        <p:spPr>
          <a:xfrm>
            <a:off x="7750205" y="346229"/>
            <a:ext cx="0" cy="6161103"/>
          </a:xfrm>
          <a:prstGeom prst="line">
            <a:avLst/>
          </a:prstGeom>
          <a:ln w="38100">
            <a:solidFill>
              <a:srgbClr val="3674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DCC8A07-C0BE-4CC5-8051-EF25FD1AA9F7}"/>
              </a:ext>
            </a:extLst>
          </p:cNvPr>
          <p:cNvSpPr txBox="1"/>
          <p:nvPr/>
        </p:nvSpPr>
        <p:spPr>
          <a:xfrm>
            <a:off x="5551067" y="336381"/>
            <a:ext cx="1284303" cy="369332"/>
          </a:xfrm>
          <a:prstGeom prst="rect">
            <a:avLst/>
          </a:prstGeom>
          <a:noFill/>
        </p:spPr>
        <p:txBody>
          <a:bodyPr wrap="square" rtlCol="0">
            <a:spAutoFit/>
          </a:bodyPr>
          <a:lstStyle/>
          <a:p>
            <a:pPr algn="ctr"/>
            <a:r>
              <a:rPr lang="en-GB" b="1" dirty="0">
                <a:solidFill>
                  <a:srgbClr val="367436"/>
                </a:solidFill>
                <a:latin typeface="72 Light" panose="020B0303030000000003" pitchFamily="34" charset="0"/>
                <a:cs typeface="72 Light" panose="020B0303030000000003" pitchFamily="34" charset="0"/>
              </a:rPr>
              <a:t>2020</a:t>
            </a:r>
          </a:p>
        </p:txBody>
      </p:sp>
      <p:sp>
        <p:nvSpPr>
          <p:cNvPr id="8" name="TextBox 7">
            <a:extLst>
              <a:ext uri="{FF2B5EF4-FFF2-40B4-BE49-F238E27FC236}">
                <a16:creationId xmlns:a16="http://schemas.microsoft.com/office/drawing/2014/main" id="{1DD840DC-2B3F-403E-A457-3AF46F9CB504}"/>
              </a:ext>
            </a:extLst>
          </p:cNvPr>
          <p:cNvSpPr txBox="1"/>
          <p:nvPr/>
        </p:nvSpPr>
        <p:spPr>
          <a:xfrm>
            <a:off x="7750205" y="336381"/>
            <a:ext cx="1284303" cy="369332"/>
          </a:xfrm>
          <a:prstGeom prst="rect">
            <a:avLst/>
          </a:prstGeom>
          <a:noFill/>
        </p:spPr>
        <p:txBody>
          <a:bodyPr wrap="square" rtlCol="0">
            <a:spAutoFit/>
          </a:bodyPr>
          <a:lstStyle/>
          <a:p>
            <a:pPr algn="ctr"/>
            <a:r>
              <a:rPr lang="en-GB" b="1" dirty="0">
                <a:solidFill>
                  <a:srgbClr val="367436"/>
                </a:solidFill>
                <a:latin typeface="72 Light" panose="020B0303030000000003" pitchFamily="34" charset="0"/>
                <a:cs typeface="72 Light" panose="020B0303030000000003" pitchFamily="34" charset="0"/>
              </a:rPr>
              <a:t>2021</a:t>
            </a:r>
          </a:p>
        </p:txBody>
      </p:sp>
    </p:spTree>
    <p:extLst>
      <p:ext uri="{BB962C8B-B14F-4D97-AF65-F5344CB8AC3E}">
        <p14:creationId xmlns:p14="http://schemas.microsoft.com/office/powerpoint/2010/main" val="3104311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BILAN &amp; RÉSULTAT 2020</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graphicFrame>
        <p:nvGraphicFramePr>
          <p:cNvPr id="4" name="Tableau 3">
            <a:extLst>
              <a:ext uri="{FF2B5EF4-FFF2-40B4-BE49-F238E27FC236}">
                <a16:creationId xmlns:a16="http://schemas.microsoft.com/office/drawing/2014/main" id="{60FFDDB3-AF53-41F9-AA99-33630EF2895F}"/>
              </a:ext>
            </a:extLst>
          </p:cNvPr>
          <p:cNvGraphicFramePr>
            <a:graphicFrameLocks noGrp="1"/>
          </p:cNvGraphicFramePr>
          <p:nvPr>
            <p:extLst>
              <p:ext uri="{D42A27DB-BD31-4B8C-83A1-F6EECF244321}">
                <p14:modId xmlns:p14="http://schemas.microsoft.com/office/powerpoint/2010/main" val="3844641978"/>
              </p:ext>
            </p:extLst>
          </p:nvPr>
        </p:nvGraphicFramePr>
        <p:xfrm>
          <a:off x="1755140" y="1382077"/>
          <a:ext cx="8282939" cy="4093845"/>
        </p:xfrm>
        <a:graphic>
          <a:graphicData uri="http://schemas.openxmlformats.org/drawingml/2006/table">
            <a:tbl>
              <a:tblPr/>
              <a:tblGrid>
                <a:gridCol w="3729441">
                  <a:extLst>
                    <a:ext uri="{9D8B030D-6E8A-4147-A177-3AD203B41FA5}">
                      <a16:colId xmlns:a16="http://schemas.microsoft.com/office/drawing/2014/main" val="70766811"/>
                    </a:ext>
                  </a:extLst>
                </a:gridCol>
                <a:gridCol w="1542270">
                  <a:extLst>
                    <a:ext uri="{9D8B030D-6E8A-4147-A177-3AD203B41FA5}">
                      <a16:colId xmlns:a16="http://schemas.microsoft.com/office/drawing/2014/main" val="2310681491"/>
                    </a:ext>
                  </a:extLst>
                </a:gridCol>
                <a:gridCol w="1440666">
                  <a:extLst>
                    <a:ext uri="{9D8B030D-6E8A-4147-A177-3AD203B41FA5}">
                      <a16:colId xmlns:a16="http://schemas.microsoft.com/office/drawing/2014/main" val="92903001"/>
                    </a:ext>
                  </a:extLst>
                </a:gridCol>
                <a:gridCol w="1570562">
                  <a:extLst>
                    <a:ext uri="{9D8B030D-6E8A-4147-A177-3AD203B41FA5}">
                      <a16:colId xmlns:a16="http://schemas.microsoft.com/office/drawing/2014/main" val="311143910"/>
                    </a:ext>
                  </a:extLst>
                </a:gridCol>
              </a:tblGrid>
              <a:tr h="390525">
                <a:tc>
                  <a:txBody>
                    <a:bodyPr/>
                    <a:lstStyle/>
                    <a:p>
                      <a:pPr marL="0" algn="l" defTabSz="914400" rtl="0" eaLnBrk="1" fontAlgn="b" latinLnBrk="0" hangingPunct="1"/>
                      <a:endParaRPr lang="fr-BE" sz="16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a:noFill/>
                    </a:lnL>
                    <a:lnR w="12700" cap="flat" cmpd="sng" algn="ctr">
                      <a:solidFill>
                        <a:srgbClr val="367436"/>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Budget</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a:noFill/>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Réalisé</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a:noFill/>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Budget</a:t>
                      </a:r>
                    </a:p>
                  </a:txBody>
                  <a:tcPr marL="0" marR="0" marT="0" marB="0" anchor="ctr">
                    <a:lnL w="12700" cap="flat" cmpd="sng" algn="ctr">
                      <a:solidFill>
                        <a:srgbClr val="367436"/>
                      </a:solidFill>
                      <a:prstDash val="solid"/>
                      <a:round/>
                      <a:headEnd type="none" w="med" len="med"/>
                      <a:tailEnd type="none" w="med" len="med"/>
                    </a:lnL>
                    <a:lnR>
                      <a:noFill/>
                    </a:lnR>
                    <a:lnT>
                      <a:noFill/>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7573441"/>
                  </a:ext>
                </a:extLst>
              </a:tr>
              <a:tr h="165259">
                <a:tc>
                  <a:txBody>
                    <a:bodyPr/>
                    <a:lstStyle/>
                    <a:p>
                      <a:pPr marL="0" algn="ctr" defTabSz="914400" rtl="0" eaLnBrk="1" fontAlgn="b" latinLnBrk="0" hangingPunct="1"/>
                      <a:endParaRPr lang="fr-BE" sz="16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a:noFill/>
                    </a:lnL>
                    <a:lnR w="12700" cap="flat" cmpd="sng" algn="ctr">
                      <a:solidFill>
                        <a:srgbClr val="36743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2020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31-12-20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2021</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9655802"/>
                  </a:ext>
                </a:extLst>
              </a:tr>
              <a:tr h="165259">
                <a:tc>
                  <a:txBody>
                    <a:bodyPr/>
                    <a:lstStyle/>
                    <a:p>
                      <a:pPr marL="0" algn="ctr" defTabSz="914400" rtl="0" eaLnBrk="1" fontAlgn="b" latinLnBrk="0" hangingPunct="1"/>
                      <a:endParaRPr lang="fr-BE" sz="16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a:noFill/>
                    </a:lnL>
                    <a:lnR w="12700" cap="flat" cmpd="sng" algn="ctr">
                      <a:solidFill>
                        <a:srgbClr val="36743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Euro</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Euro</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Euro</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4716361"/>
                  </a:ext>
                </a:extLst>
              </a:tr>
              <a:tr h="165259">
                <a:tc>
                  <a:txBody>
                    <a:bodyPr/>
                    <a:lstStyle/>
                    <a:p>
                      <a:pPr algn="l" fontAlgn="b"/>
                      <a:r>
                        <a:rPr lang="fr-BE" sz="2400" b="1" kern="1200" dirty="0">
                          <a:solidFill>
                            <a:srgbClr val="B5C633"/>
                          </a:solidFill>
                          <a:latin typeface="72 Black" panose="020B0A04030603020204" pitchFamily="34" charset="0"/>
                          <a:ea typeface="+mj-ea"/>
                          <a:cs typeface="72 Black" panose="020B0A04030603020204" pitchFamily="34" charset="0"/>
                        </a:rPr>
                        <a:t>Total recettes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60.200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68.900,20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174.500</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7656841"/>
                  </a:ext>
                </a:extLst>
              </a:tr>
              <a:tr h="165259">
                <a:tc>
                  <a:txBody>
                    <a:bodyPr/>
                    <a:lstStyle/>
                    <a:p>
                      <a:pPr marL="0" algn="l"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Total dépenses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63.900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56.189,96</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82.700</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4710634"/>
                  </a:ext>
                </a:extLst>
              </a:tr>
              <a:tr h="182880">
                <a:tc>
                  <a:txBody>
                    <a:bodyPr/>
                    <a:lstStyle/>
                    <a:p>
                      <a:pPr marL="0" algn="l" defTabSz="914400" rtl="0" eaLnBrk="1" fontAlgn="b" latinLnBrk="0" hangingPunct="1"/>
                      <a:r>
                        <a:rPr lang="fr-FR" sz="1600" b="0" i="0" u="none" strike="noStrike" kern="1200">
                          <a:solidFill>
                            <a:srgbClr val="262626"/>
                          </a:solidFill>
                          <a:effectLst/>
                          <a:latin typeface="72 Light" panose="020B0303030000000003" pitchFamily="34" charset="0"/>
                          <a:ea typeface="+mn-ea"/>
                          <a:cs typeface="72 Light" panose="020B0303030000000003" pitchFamily="34" charset="0"/>
                        </a:rPr>
                        <a:t>Provision pour impôts à payer (VA) </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1000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6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983530"/>
                  </a:ext>
                </a:extLst>
              </a:tr>
              <a:tr h="182880">
                <a:tc>
                  <a:txBody>
                    <a:bodyPr/>
                    <a:lstStyle/>
                    <a:p>
                      <a:pPr marL="0" algn="l" defTabSz="914400" rtl="0" eaLnBrk="1" fontAlgn="b" latinLnBrk="0" hangingPunct="1"/>
                      <a:r>
                        <a:rPr lang="fr-BE" sz="1600" b="0" i="0" u="none" strike="noStrike" kern="1200">
                          <a:solidFill>
                            <a:srgbClr val="262626"/>
                          </a:solidFill>
                          <a:effectLst/>
                          <a:latin typeface="72 Light" panose="020B0303030000000003" pitchFamily="34" charset="0"/>
                          <a:ea typeface="+mn-ea"/>
                          <a:cs typeface="72 Light" panose="020B0303030000000003" pitchFamily="34" charset="0"/>
                        </a:rPr>
                        <a:t>Impôts dûs</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7936902"/>
                  </a:ext>
                </a:extLst>
              </a:tr>
              <a:tr h="182880">
                <a:tc>
                  <a:txBody>
                    <a:bodyPr/>
                    <a:lstStyle/>
                    <a:p>
                      <a:pPr marL="0" algn="l" defTabSz="914400" rtl="0" eaLnBrk="1" fontAlgn="b" latinLnBrk="0" hangingPunct="1"/>
                      <a:r>
                        <a:rPr lang="fr-BE" sz="1600" b="0" i="0" u="none" strike="noStrike" kern="1200">
                          <a:solidFill>
                            <a:srgbClr val="262626"/>
                          </a:solidFill>
                          <a:effectLst/>
                          <a:latin typeface="72 Light" panose="020B0303030000000003" pitchFamily="34" charset="0"/>
                          <a:ea typeface="+mn-ea"/>
                          <a:cs typeface="72 Light" panose="020B0303030000000003" pitchFamily="34" charset="0"/>
                        </a:rPr>
                        <a:t>Réserve légale (indisponible)</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1005,65</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0</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4608764"/>
                  </a:ext>
                </a:extLst>
              </a:tr>
              <a:tr h="266700">
                <a:tc>
                  <a:txBody>
                    <a:bodyPr/>
                    <a:lstStyle/>
                    <a:p>
                      <a:pPr marL="0" algn="l"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Résultat </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1" i="0" u="none" strike="noStrike" kern="1200" dirty="0">
                          <a:solidFill>
                            <a:srgbClr val="262626"/>
                          </a:solidFill>
                          <a:effectLst/>
                          <a:latin typeface="72 Light" panose="020B0303030000000003" pitchFamily="34" charset="0"/>
                          <a:ea typeface="+mn-ea"/>
                          <a:cs typeface="72 Light" panose="020B0303030000000003" pitchFamily="34" charset="0"/>
                        </a:rPr>
                        <a:t>-4.700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1" i="0" u="none" strike="noStrike" kern="1200" dirty="0">
                          <a:solidFill>
                            <a:srgbClr val="262626"/>
                          </a:solidFill>
                          <a:effectLst/>
                          <a:latin typeface="72 Light" panose="020B0303030000000003" pitchFamily="34" charset="0"/>
                          <a:ea typeface="+mn-ea"/>
                          <a:cs typeface="72 Light" panose="020B0303030000000003" pitchFamily="34" charset="0"/>
                        </a:rPr>
                        <a:t>11.705</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1" i="0" u="none" strike="noStrike" kern="1200" dirty="0">
                          <a:solidFill>
                            <a:srgbClr val="262626"/>
                          </a:solidFill>
                          <a:effectLst/>
                          <a:latin typeface="72 Light" panose="020B0303030000000003" pitchFamily="34" charset="0"/>
                          <a:ea typeface="+mn-ea"/>
                          <a:cs typeface="72 Light" panose="020B0303030000000003" pitchFamily="34" charset="0"/>
                        </a:rPr>
                        <a:t>91.800</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805488"/>
                  </a:ext>
                </a:extLst>
              </a:tr>
              <a:tr h="266700">
                <a:tc>
                  <a:txBody>
                    <a:bodyPr/>
                    <a:lstStyle/>
                    <a:p>
                      <a:pPr marL="0" algn="l" defTabSz="914400" rtl="0" eaLnBrk="1" fontAlgn="b" latinLnBrk="0" hangingPunct="1"/>
                      <a:r>
                        <a:rPr lang="fr-BE" sz="1600" b="0" i="0" u="none" strike="noStrike" kern="1200">
                          <a:solidFill>
                            <a:srgbClr val="262626"/>
                          </a:solidFill>
                          <a:effectLst/>
                          <a:latin typeface="72 Light" panose="020B0303030000000003" pitchFamily="34" charset="0"/>
                          <a:ea typeface="+mn-ea"/>
                          <a:cs typeface="72 Light" panose="020B0303030000000003" pitchFamily="34" charset="0"/>
                        </a:rPr>
                        <a:t>Résultat cumulé</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a:solidFill>
                            <a:srgbClr val="262626"/>
                          </a:solidFill>
                          <a:effectLst/>
                          <a:latin typeface="72 Light" panose="020B0303030000000003" pitchFamily="34" charset="0"/>
                          <a:ea typeface="+mn-ea"/>
                          <a:cs typeface="72 Light" panose="020B0303030000000003" pitchFamily="34" charset="0"/>
                        </a:rPr>
                        <a:t>7.403</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19.108</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92.965</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2718685"/>
                  </a:ext>
                </a:extLst>
              </a:tr>
              <a:tr h="266700">
                <a:tc>
                  <a:txBody>
                    <a:bodyPr/>
                    <a:lstStyle/>
                    <a:p>
                      <a:pPr marL="0" algn="l"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Dividende proposé 2%*</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600" b="0" i="0" u="none" strike="noStrike" kern="120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a:solidFill>
                            <a:srgbClr val="262626"/>
                          </a:solidFill>
                          <a:effectLst/>
                          <a:latin typeface="72 Light" panose="020B0303030000000003" pitchFamily="34" charset="0"/>
                          <a:ea typeface="+mn-ea"/>
                          <a:cs typeface="72 Light" panose="020B0303030000000003" pitchFamily="34" charset="0"/>
                        </a:rPr>
                        <a:t>17.942,50</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6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8330000"/>
                  </a:ext>
                </a:extLst>
              </a:tr>
              <a:tr h="243840">
                <a:tc>
                  <a:txBody>
                    <a:bodyPr/>
                    <a:lstStyle/>
                    <a:p>
                      <a:pPr marL="0" algn="l" defTabSz="914400" rtl="0" eaLnBrk="1" fontAlgn="b" latinLnBrk="0" hangingPunct="1"/>
                      <a:r>
                        <a:rPr lang="fr-BE" sz="1600" b="0" i="0" u="none" strike="noStrike" kern="1200">
                          <a:solidFill>
                            <a:srgbClr val="262626"/>
                          </a:solidFill>
                          <a:effectLst/>
                          <a:latin typeface="72 Light" panose="020B0303030000000003" pitchFamily="34" charset="0"/>
                          <a:ea typeface="+mn-ea"/>
                          <a:cs typeface="72 Light" panose="020B0303030000000003" pitchFamily="34" charset="0"/>
                        </a:rPr>
                        <a:t>Bénéfice reporté</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600" b="0" i="0" u="none" strike="noStrike" kern="120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a:solidFill>
                            <a:srgbClr val="262626"/>
                          </a:solidFill>
                          <a:effectLst/>
                          <a:latin typeface="72 Light" panose="020B0303030000000003" pitchFamily="34" charset="0"/>
                          <a:ea typeface="+mn-ea"/>
                          <a:cs typeface="72 Light" panose="020B0303030000000003" pitchFamily="34" charset="0"/>
                        </a:rPr>
                        <a:t>1.165,16</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 </a:t>
                      </a: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6829088"/>
                  </a:ext>
                </a:extLst>
              </a:tr>
              <a:tr h="114300">
                <a:tc>
                  <a:txBody>
                    <a:bodyPr/>
                    <a:lstStyle/>
                    <a:p>
                      <a:pPr marL="0" algn="l" defTabSz="914400" rtl="0" eaLnBrk="1" fontAlgn="b" latinLnBrk="0" hangingPunct="1"/>
                      <a:endParaRPr lang="fr-BE" sz="1600" b="0" i="0" u="none" strike="noStrike" kern="120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600" b="0" i="0" u="none" strike="noStrike" kern="120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600" b="0" i="0" u="none" strike="noStrike" kern="120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6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no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4246867"/>
                  </a:ext>
                </a:extLst>
              </a:tr>
              <a:tr h="213360">
                <a:tc>
                  <a:txBody>
                    <a:bodyPr/>
                    <a:lstStyle/>
                    <a:p>
                      <a:pPr marL="0" algn="l" defTabSz="914400" rtl="0" eaLnBrk="1" fontAlgn="b" latinLnBrk="0" hangingPunct="1"/>
                      <a:r>
                        <a:rPr lang="fr-BE" sz="2400" b="1" kern="1200" dirty="0">
                          <a:solidFill>
                            <a:srgbClr val="B5C633"/>
                          </a:solidFill>
                          <a:latin typeface="72 Black" panose="020B0A04030603020204" pitchFamily="34" charset="0"/>
                          <a:ea typeface="+mj-ea"/>
                          <a:cs typeface="72 Black" panose="020B0A04030603020204" pitchFamily="34" charset="0"/>
                        </a:rPr>
                        <a:t>Trésorerie fin 2020</a:t>
                      </a:r>
                    </a:p>
                  </a:txBody>
                  <a:tcPr marL="0" marR="0" marT="0" marB="0" anchor="ctr">
                    <a:lnL>
                      <a:no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600" b="0" i="0" u="none" strike="noStrike" kern="120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r>
                        <a:rPr lang="fr-BE" sz="1600" b="1" i="0" u="none" strike="noStrike" kern="1200" dirty="0">
                          <a:solidFill>
                            <a:srgbClr val="262626"/>
                          </a:solidFill>
                          <a:effectLst/>
                          <a:latin typeface="72 Light" panose="020B0303030000000003" pitchFamily="34" charset="0"/>
                          <a:ea typeface="+mn-ea"/>
                          <a:cs typeface="72 Light" panose="020B0303030000000003" pitchFamily="34" charset="0"/>
                        </a:rPr>
                        <a:t>287.500</a:t>
                      </a:r>
                      <a:r>
                        <a:rPr lang="fr-BE" sz="1600" b="0" i="0" u="none" strike="noStrike" kern="1200" dirty="0">
                          <a:solidFill>
                            <a:srgbClr val="262626"/>
                          </a:solidFill>
                          <a:effectLst/>
                          <a:latin typeface="72 Light" panose="020B0303030000000003" pitchFamily="34" charset="0"/>
                          <a:ea typeface="+mn-ea"/>
                          <a:cs typeface="72 Light" panose="020B0303030000000003" pitchFamily="34" charset="0"/>
                        </a:rPr>
                        <a:t> </a:t>
                      </a:r>
                    </a:p>
                  </a:txBody>
                  <a:tcPr marL="0" marR="0" marT="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b" latinLnBrk="0" hangingPunct="1"/>
                      <a:endParaRPr lang="fr-BE" sz="1600" b="0" i="0" u="none" strike="noStrike" kern="1200" dirty="0">
                        <a:solidFill>
                          <a:srgbClr val="262626"/>
                        </a:solidFill>
                        <a:effectLst/>
                        <a:latin typeface="72 Light" panose="020B0303030000000003" pitchFamily="34" charset="0"/>
                        <a:ea typeface="+mn-ea"/>
                        <a:cs typeface="72 Light" panose="020B0303030000000003" pitchFamily="34" charset="0"/>
                      </a:endParaRPr>
                    </a:p>
                  </a:txBody>
                  <a:tcPr marL="0" marR="0" marT="0" marB="0" anchor="ctr">
                    <a:lnL w="12700" cap="flat" cmpd="sng" algn="ctr">
                      <a:solidFill>
                        <a:srgbClr val="367436"/>
                      </a:solidFill>
                      <a:prstDash val="solid"/>
                      <a:round/>
                      <a:headEnd type="none" w="med" len="med"/>
                      <a:tailEnd type="none" w="med" len="med"/>
                    </a:lnL>
                    <a:lnR>
                      <a:noFill/>
                    </a:lnR>
                    <a:lnT w="12700" cap="flat" cmpd="sng" algn="ctr">
                      <a:solidFill>
                        <a:srgbClr val="36743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3157941"/>
                  </a:ext>
                </a:extLst>
              </a:tr>
            </a:tbl>
          </a:graphicData>
        </a:graphic>
      </p:graphicFrame>
      <p:sp>
        <p:nvSpPr>
          <p:cNvPr id="5" name="ZoneTexte 4">
            <a:extLst>
              <a:ext uri="{FF2B5EF4-FFF2-40B4-BE49-F238E27FC236}">
                <a16:creationId xmlns:a16="http://schemas.microsoft.com/office/drawing/2014/main" id="{1DC8C0B3-787C-4C2F-B58E-A61DB9B196B8}"/>
              </a:ext>
            </a:extLst>
          </p:cNvPr>
          <p:cNvSpPr txBox="1"/>
          <p:nvPr/>
        </p:nvSpPr>
        <p:spPr>
          <a:xfrm>
            <a:off x="8351520" y="6342145"/>
            <a:ext cx="3992880" cy="338554"/>
          </a:xfrm>
          <a:prstGeom prst="rect">
            <a:avLst/>
          </a:prstGeom>
          <a:noFill/>
        </p:spPr>
        <p:txBody>
          <a:bodyPr wrap="square" rtlCol="0">
            <a:spAutoFit/>
          </a:bodyPr>
          <a:lstStyle/>
          <a:p>
            <a:r>
              <a:rPr lang="fr-BE" sz="1600" dirty="0">
                <a:latin typeface="72 Light" panose="020B0303030000000003" pitchFamily="34" charset="0"/>
                <a:cs typeface="72 Light" panose="020B0303030000000003" pitchFamily="34" charset="0"/>
              </a:rPr>
              <a:t>*à confirmer selon décision AG 2021</a:t>
            </a:r>
          </a:p>
        </p:txBody>
      </p:sp>
      <p:cxnSp>
        <p:nvCxnSpPr>
          <p:cNvPr id="7" name="Straight Connector 6">
            <a:extLst>
              <a:ext uri="{FF2B5EF4-FFF2-40B4-BE49-F238E27FC236}">
                <a16:creationId xmlns:a16="http://schemas.microsoft.com/office/drawing/2014/main" id="{A3056B65-785B-4F04-BBB7-337B72753D26}"/>
              </a:ext>
            </a:extLst>
          </p:cNvPr>
          <p:cNvCxnSpPr>
            <a:cxnSpLocks/>
          </p:cNvCxnSpPr>
          <p:nvPr/>
        </p:nvCxnSpPr>
        <p:spPr>
          <a:xfrm>
            <a:off x="8473069" y="834068"/>
            <a:ext cx="0" cy="4927540"/>
          </a:xfrm>
          <a:prstGeom prst="line">
            <a:avLst/>
          </a:prstGeom>
          <a:ln w="38100">
            <a:solidFill>
              <a:srgbClr val="3674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3032E32-0248-4D1D-9804-B1F3F11984F6}"/>
              </a:ext>
            </a:extLst>
          </p:cNvPr>
          <p:cNvSpPr txBox="1"/>
          <p:nvPr/>
        </p:nvSpPr>
        <p:spPr>
          <a:xfrm>
            <a:off x="6447712" y="786480"/>
            <a:ext cx="1284303" cy="369332"/>
          </a:xfrm>
          <a:prstGeom prst="rect">
            <a:avLst/>
          </a:prstGeom>
          <a:noFill/>
        </p:spPr>
        <p:txBody>
          <a:bodyPr wrap="square" rtlCol="0">
            <a:spAutoFit/>
          </a:bodyPr>
          <a:lstStyle/>
          <a:p>
            <a:pPr algn="ctr"/>
            <a:r>
              <a:rPr lang="en-GB" b="1" dirty="0">
                <a:solidFill>
                  <a:srgbClr val="367436"/>
                </a:solidFill>
                <a:latin typeface="72 Light" panose="020B0303030000000003" pitchFamily="34" charset="0"/>
                <a:cs typeface="72 Light" panose="020B0303030000000003" pitchFamily="34" charset="0"/>
              </a:rPr>
              <a:t>2020</a:t>
            </a:r>
          </a:p>
        </p:txBody>
      </p:sp>
      <p:sp>
        <p:nvSpPr>
          <p:cNvPr id="9" name="TextBox 8">
            <a:extLst>
              <a:ext uri="{FF2B5EF4-FFF2-40B4-BE49-F238E27FC236}">
                <a16:creationId xmlns:a16="http://schemas.microsoft.com/office/drawing/2014/main" id="{9DEB4879-C296-4FF6-A736-E52E2798683F}"/>
              </a:ext>
            </a:extLst>
          </p:cNvPr>
          <p:cNvSpPr txBox="1"/>
          <p:nvPr/>
        </p:nvSpPr>
        <p:spPr>
          <a:xfrm>
            <a:off x="8646850" y="786480"/>
            <a:ext cx="1284303" cy="369332"/>
          </a:xfrm>
          <a:prstGeom prst="rect">
            <a:avLst/>
          </a:prstGeom>
          <a:noFill/>
        </p:spPr>
        <p:txBody>
          <a:bodyPr wrap="square" rtlCol="0">
            <a:spAutoFit/>
          </a:bodyPr>
          <a:lstStyle/>
          <a:p>
            <a:pPr algn="ctr"/>
            <a:r>
              <a:rPr lang="en-GB" b="1" dirty="0">
                <a:solidFill>
                  <a:srgbClr val="367436"/>
                </a:solidFill>
                <a:latin typeface="72 Light" panose="020B0303030000000003" pitchFamily="34" charset="0"/>
                <a:cs typeface="72 Light" panose="020B0303030000000003" pitchFamily="34" charset="0"/>
              </a:rPr>
              <a:t>2021</a:t>
            </a:r>
          </a:p>
        </p:txBody>
      </p:sp>
    </p:spTree>
    <p:extLst>
      <p:ext uri="{BB962C8B-B14F-4D97-AF65-F5344CB8AC3E}">
        <p14:creationId xmlns:p14="http://schemas.microsoft.com/office/powerpoint/2010/main" val="3487841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IMMOBILISATIONS FINANCIÈRES</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graphicFrame>
        <p:nvGraphicFramePr>
          <p:cNvPr id="5" name="Tableau 4">
            <a:extLst>
              <a:ext uri="{FF2B5EF4-FFF2-40B4-BE49-F238E27FC236}">
                <a16:creationId xmlns:a16="http://schemas.microsoft.com/office/drawing/2014/main" id="{EB2B9607-67ED-4ED5-A980-4FA85ED94AA3}"/>
              </a:ext>
            </a:extLst>
          </p:cNvPr>
          <p:cNvGraphicFramePr>
            <a:graphicFrameLocks noGrp="1"/>
          </p:cNvGraphicFramePr>
          <p:nvPr>
            <p:extLst>
              <p:ext uri="{D42A27DB-BD31-4B8C-83A1-F6EECF244321}">
                <p14:modId xmlns:p14="http://schemas.microsoft.com/office/powerpoint/2010/main" val="2413808585"/>
              </p:ext>
            </p:extLst>
          </p:nvPr>
        </p:nvGraphicFramePr>
        <p:xfrm>
          <a:off x="1502229" y="1461319"/>
          <a:ext cx="9498563" cy="3782134"/>
        </p:xfrm>
        <a:graphic>
          <a:graphicData uri="http://schemas.openxmlformats.org/drawingml/2006/table">
            <a:tbl>
              <a:tblPr/>
              <a:tblGrid>
                <a:gridCol w="2873828">
                  <a:extLst>
                    <a:ext uri="{9D8B030D-6E8A-4147-A177-3AD203B41FA5}">
                      <a16:colId xmlns:a16="http://schemas.microsoft.com/office/drawing/2014/main" val="20000"/>
                    </a:ext>
                  </a:extLst>
                </a:gridCol>
                <a:gridCol w="2090057">
                  <a:extLst>
                    <a:ext uri="{9D8B030D-6E8A-4147-A177-3AD203B41FA5}">
                      <a16:colId xmlns:a16="http://schemas.microsoft.com/office/drawing/2014/main" val="20001"/>
                    </a:ext>
                  </a:extLst>
                </a:gridCol>
                <a:gridCol w="4534678">
                  <a:extLst>
                    <a:ext uri="{9D8B030D-6E8A-4147-A177-3AD203B41FA5}">
                      <a16:colId xmlns:a16="http://schemas.microsoft.com/office/drawing/2014/main" val="20002"/>
                    </a:ext>
                  </a:extLst>
                </a:gridCol>
              </a:tblGrid>
              <a:tr h="3733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mpd="sng">
                      <a:solidFill>
                        <a:sysClr val="window" lastClr="FFFFFF"/>
                      </a:solidFill>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fr-BE" sz="2400" b="1" kern="1200" dirty="0">
                          <a:solidFill>
                            <a:srgbClr val="B5C633"/>
                          </a:solidFill>
                          <a:latin typeface="72 Black" panose="020B0A04030603020204" pitchFamily="34" charset="0"/>
                          <a:ea typeface="+mj-ea"/>
                          <a:cs typeface="72 Black" panose="020B0A04030603020204" pitchFamily="34" charset="0"/>
                        </a:rPr>
                        <a:t>Montants</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mpd="sng">
                      <a:solidFill>
                        <a:sysClr val="window" lastClr="FFFFFF"/>
                      </a:solidFill>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fr-BE" sz="2400" b="1" kern="1200" dirty="0">
                          <a:solidFill>
                            <a:srgbClr val="B5C633"/>
                          </a:solidFill>
                          <a:latin typeface="72 Black" panose="020B0A04030603020204" pitchFamily="34" charset="0"/>
                          <a:ea typeface="+mj-ea"/>
                          <a:cs typeface="72 Black" panose="020B0A04030603020204" pitchFamily="34" charset="0"/>
                        </a:rPr>
                        <a:t>Explications</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mpd="sng">
                      <a:solidFill>
                        <a:sysClr val="window" lastClr="FFFFFF"/>
                      </a:solidFill>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2400" b="1" kern="1200" dirty="0">
                          <a:solidFill>
                            <a:srgbClr val="B5C633"/>
                          </a:solidFill>
                          <a:latin typeface="72 Black" panose="020B0A04030603020204" pitchFamily="34" charset="0"/>
                          <a:ea typeface="+mj-ea"/>
                          <a:cs typeface="72 Black" panose="020B0A04030603020204" pitchFamily="34" charset="0"/>
                        </a:rPr>
                        <a:t>Participations</a:t>
                      </a:r>
                      <a:endParaRPr lang="fr-BE" sz="1600" b="1" u="none" strike="noStrike" kern="1200" dirty="0">
                        <a:solidFill>
                          <a:schemeClr val="dk1"/>
                        </a:solidFill>
                        <a:effectLst/>
                        <a:latin typeface="72 Light" panose="020B0303030000000003" pitchFamily="34" charset="0"/>
                        <a:ea typeface="+mn-ea"/>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BE" sz="1600" b="1" u="none" strike="noStrike" dirty="0">
                          <a:effectLst/>
                          <a:latin typeface="72 Light" panose="020B0303030000000003" pitchFamily="34" charset="0"/>
                          <a:cs typeface="72 Light" panose="020B0303030000000003" pitchFamily="34" charset="0"/>
                        </a:rPr>
                        <a:t>€</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BE" sz="1600" b="1" u="none" strike="noStrike" baseline="0" dirty="0">
                          <a:effectLst/>
                          <a:latin typeface="72 Light" panose="020B0303030000000003" pitchFamily="34" charset="0"/>
                          <a:cs typeface="72 Light" panose="020B0303030000000003" pitchFamily="34" charset="0"/>
                        </a:rPr>
                        <a:t>  </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8875">
                <a:tc>
                  <a:txBody>
                    <a:bodyPr/>
                    <a:lstStyle/>
                    <a:p>
                      <a:pPr marL="0" algn="l"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Marchôvent      </a:t>
                      </a: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312.000</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52% du capital</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8875">
                <a:tc>
                  <a:txBody>
                    <a:bodyPr/>
                    <a:lstStyle/>
                    <a:p>
                      <a:pPr marL="0" algn="l"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COCITER             </a:t>
                      </a: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45.000</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voir note dans le rapport de gestion</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8875">
                <a:tc>
                  <a:txBody>
                    <a:bodyPr/>
                    <a:lstStyle/>
                    <a:p>
                      <a:pPr marL="0" algn="l"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COOPEOS</a:t>
                      </a: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5.000</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membre fondateur</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8875">
                <a:tc>
                  <a:txBody>
                    <a:bodyPr/>
                    <a:lstStyle/>
                    <a:p>
                      <a:pPr marL="0" algn="l"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NEWB</a:t>
                      </a: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2.000</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soutien symbolique</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8875">
                <a:tc>
                  <a:txBody>
                    <a:bodyPr/>
                    <a:lstStyle/>
                    <a:p>
                      <a:pPr marL="0" algn="l"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FIN’COMMON</a:t>
                      </a: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500</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membre fondateur</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2400" b="1" kern="1200" dirty="0">
                          <a:solidFill>
                            <a:srgbClr val="B5C633"/>
                          </a:solidFill>
                          <a:latin typeface="72 Black" panose="020B0A04030603020204" pitchFamily="34" charset="0"/>
                          <a:ea typeface="+mj-ea"/>
                          <a:cs typeface="72 Black" panose="020B0A04030603020204" pitchFamily="34" charset="0"/>
                        </a:rPr>
                        <a:t>Prêts &amp; Créances    </a:t>
                      </a:r>
                      <a:endParaRPr lang="fr-BE" sz="1600" b="1" u="none" strike="noStrike" kern="1200" dirty="0">
                        <a:solidFill>
                          <a:schemeClr val="dk1"/>
                        </a:solidFill>
                        <a:effectLst/>
                        <a:latin typeface="72 Light" panose="020B0303030000000003" pitchFamily="34" charset="0"/>
                        <a:ea typeface="+mn-ea"/>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BE" sz="1600" b="1" u="none" strike="noStrike" baseline="0" dirty="0">
                          <a:effectLst/>
                          <a:latin typeface="72 Light" panose="020B0303030000000003" pitchFamily="34" charset="0"/>
                          <a:cs typeface="72 Light" panose="020B0303030000000003" pitchFamily="34" charset="0"/>
                        </a:rPr>
                        <a:t>  </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874512"/>
                  </a:ext>
                </a:extLst>
              </a:tr>
              <a:tr h="248875">
                <a:tc>
                  <a:txBody>
                    <a:bodyPr/>
                    <a:lstStyle/>
                    <a:p>
                      <a:pPr marL="0" algn="l"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Marchôvent </a:t>
                      </a: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248.000</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prêt subordonné échéance +/- 10 ans</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8497357"/>
                  </a:ext>
                </a:extLst>
              </a:tr>
              <a:tr h="248875">
                <a:tc>
                  <a:txBody>
                    <a:bodyPr/>
                    <a:lstStyle/>
                    <a:p>
                      <a:pPr marL="0" algn="l"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COCITER </a:t>
                      </a: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1.000</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échéance 15/06/2022</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697892"/>
                  </a:ext>
                </a:extLst>
              </a:tr>
              <a:tr h="248875">
                <a:tc>
                  <a:txBody>
                    <a:bodyPr/>
                    <a:lstStyle/>
                    <a:p>
                      <a:pPr marL="0" algn="l" defTabSz="914400" rtl="0" eaLnBrk="1" fontAlgn="b" latinLnBrk="0" hangingPunct="1"/>
                      <a:r>
                        <a:rPr lang="fr-BE" sz="1600" u="none" strike="noStrike" kern="1200">
                          <a:solidFill>
                            <a:schemeClr val="dk1"/>
                          </a:solidFill>
                          <a:effectLst/>
                          <a:latin typeface="72 Light" panose="020B0303030000000003" pitchFamily="34" charset="0"/>
                          <a:ea typeface="+mn-ea"/>
                          <a:cs typeface="72 Light" panose="020B0303030000000003" pitchFamily="34" charset="0"/>
                        </a:rPr>
                        <a:t>UCM</a:t>
                      </a: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500</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BE" sz="1600" u="none" strike="noStrike" kern="1200" dirty="0">
                          <a:solidFill>
                            <a:schemeClr val="dk1"/>
                          </a:solidFill>
                          <a:effectLst/>
                          <a:latin typeface="72 Light" panose="020B0303030000000003" pitchFamily="34" charset="0"/>
                          <a:ea typeface="+mn-ea"/>
                          <a:cs typeface="72 Light" panose="020B0303030000000003" pitchFamily="34" charset="0"/>
                        </a:rPr>
                        <a:t>caution</a:t>
                      </a:r>
                    </a:p>
                  </a:txBody>
                  <a:tcPr marL="7620" marR="7620" marT="7620" marB="0" anchor="b">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3485201"/>
                  </a:ext>
                </a:extLst>
              </a:tr>
              <a:tr h="2769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56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2400" b="1" kern="1200" dirty="0">
                          <a:solidFill>
                            <a:srgbClr val="B5C633"/>
                          </a:solidFill>
                          <a:latin typeface="72 Black" panose="020B0A04030603020204" pitchFamily="34" charset="0"/>
                          <a:ea typeface="+mj-ea"/>
                          <a:cs typeface="72 Black" panose="020B0A04030603020204" pitchFamily="34" charset="0"/>
                        </a:rPr>
                        <a:t>TOTAL</a:t>
                      </a: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1" u="none" strike="noStrike" dirty="0">
                          <a:effectLst/>
                          <a:latin typeface="72 Light" panose="020B0303030000000003" pitchFamily="34" charset="0"/>
                          <a:cs typeface="72 Light" panose="020B0303030000000003" pitchFamily="34" charset="0"/>
                        </a:rPr>
                        <a:t>614.000</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75256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RAPPORT D’ACTIVITÉ 2020</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23" name="Rectangle 22">
            <a:extLst>
              <a:ext uri="{FF2B5EF4-FFF2-40B4-BE49-F238E27FC236}">
                <a16:creationId xmlns:a16="http://schemas.microsoft.com/office/drawing/2014/main" id="{65AEB516-00D6-4624-AB44-AF1C29682513}"/>
              </a:ext>
            </a:extLst>
          </p:cNvPr>
          <p:cNvSpPr/>
          <p:nvPr/>
        </p:nvSpPr>
        <p:spPr>
          <a:xfrm>
            <a:off x="4325328" y="3437347"/>
            <a:ext cx="6143619" cy="400110"/>
          </a:xfrm>
          <a:prstGeom prst="rect">
            <a:avLst/>
          </a:prstGeom>
        </p:spPr>
        <p:txBody>
          <a:bodyPr wrap="square">
            <a:spAutoFit/>
          </a:bodyPr>
          <a:lstStyle/>
          <a:p>
            <a:pPr marL="342900" indent="-342900">
              <a:buClr>
                <a:srgbClr val="B5C633"/>
              </a:buClr>
              <a:buFont typeface="72 Light" panose="020B0303030000000003" pitchFamily="34" charset="0"/>
              <a:buChar char="—"/>
            </a:pPr>
            <a:r>
              <a:rPr lang="fr-FR" sz="2000" dirty="0">
                <a:latin typeface="72 Light" panose="020B0303030000000003" pitchFamily="34" charset="0"/>
                <a:cs typeface="72 Light" panose="020B0303030000000003" pitchFamily="34" charset="0"/>
              </a:rPr>
              <a:t>Inauguration de l’éolienne de </a:t>
            </a:r>
            <a:r>
              <a:rPr lang="fr-FR" sz="2000" dirty="0" err="1">
                <a:latin typeface="72 Light" panose="020B0303030000000003" pitchFamily="34" charset="0"/>
                <a:cs typeface="72 Light" panose="020B0303030000000003" pitchFamily="34" charset="0"/>
              </a:rPr>
              <a:t>Marchovelette</a:t>
            </a:r>
            <a:endParaRPr lang="fr-FR" sz="2000" dirty="0">
              <a:latin typeface="72 Light" panose="020B0303030000000003" pitchFamily="34" charset="0"/>
              <a:cs typeface="72 Light" panose="020B0303030000000003" pitchFamily="34" charset="0"/>
            </a:endParaRPr>
          </a:p>
        </p:txBody>
      </p:sp>
      <p:sp>
        <p:nvSpPr>
          <p:cNvPr id="24" name="Rectangle 23">
            <a:extLst>
              <a:ext uri="{FF2B5EF4-FFF2-40B4-BE49-F238E27FC236}">
                <a16:creationId xmlns:a16="http://schemas.microsoft.com/office/drawing/2014/main" id="{52C4B588-F9D5-441E-9E28-D60C3B5363D0}"/>
              </a:ext>
            </a:extLst>
          </p:cNvPr>
          <p:cNvSpPr/>
          <p:nvPr/>
        </p:nvSpPr>
        <p:spPr>
          <a:xfrm>
            <a:off x="4325327" y="4280168"/>
            <a:ext cx="5090277" cy="707886"/>
          </a:xfrm>
          <a:prstGeom prst="rect">
            <a:avLst/>
          </a:prstGeom>
        </p:spPr>
        <p:txBody>
          <a:bodyPr wrap="square">
            <a:spAutoFit/>
          </a:bodyPr>
          <a:lstStyle/>
          <a:p>
            <a:pPr marL="342900" indent="-342900">
              <a:buClr>
                <a:srgbClr val="B5C633"/>
              </a:buClr>
              <a:buFont typeface="72 Light" panose="020B0303030000000003" pitchFamily="34" charset="0"/>
              <a:buChar char="—"/>
            </a:pPr>
            <a:r>
              <a:rPr lang="fr-FR" sz="2000" dirty="0">
                <a:latin typeface="72 Light" panose="020B0303030000000003" pitchFamily="34" charset="0"/>
                <a:cs typeface="72 Light" panose="020B0303030000000003" pitchFamily="34" charset="0"/>
              </a:rPr>
              <a:t>Démarrage des groupes de travail </a:t>
            </a:r>
          </a:p>
          <a:p>
            <a:pPr marL="342900" indent="-342900">
              <a:buClr>
                <a:srgbClr val="B5C633"/>
              </a:buClr>
              <a:buFont typeface="72 Light" panose="020B0303030000000003" pitchFamily="34" charset="0"/>
              <a:buChar char="—"/>
            </a:pPr>
            <a:r>
              <a:rPr lang="fr-FR" sz="2000" dirty="0">
                <a:latin typeface="72 Light" panose="020B0303030000000003" pitchFamily="34" charset="0"/>
                <a:cs typeface="72 Light" panose="020B0303030000000003" pitchFamily="34" charset="0"/>
              </a:rPr>
              <a:t>Engagement d’un chargé de projet</a:t>
            </a:r>
          </a:p>
        </p:txBody>
      </p:sp>
      <p:sp>
        <p:nvSpPr>
          <p:cNvPr id="4" name="Flèche : pentagone 3">
            <a:extLst>
              <a:ext uri="{FF2B5EF4-FFF2-40B4-BE49-F238E27FC236}">
                <a16:creationId xmlns:a16="http://schemas.microsoft.com/office/drawing/2014/main" id="{5F6E9BCB-43FC-4D9B-A228-0333C3ED7189}"/>
              </a:ext>
            </a:extLst>
          </p:cNvPr>
          <p:cNvSpPr/>
          <p:nvPr/>
        </p:nvSpPr>
        <p:spPr>
          <a:xfrm>
            <a:off x="2088502" y="2349586"/>
            <a:ext cx="1891861" cy="646331"/>
          </a:xfrm>
          <a:prstGeom prst="homePlate">
            <a:avLst/>
          </a:prstGeom>
          <a:solidFill>
            <a:srgbClr val="367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2013</a:t>
            </a:r>
          </a:p>
        </p:txBody>
      </p:sp>
      <p:sp>
        <p:nvSpPr>
          <p:cNvPr id="25" name="Flèche : pentagone 24">
            <a:extLst>
              <a:ext uri="{FF2B5EF4-FFF2-40B4-BE49-F238E27FC236}">
                <a16:creationId xmlns:a16="http://schemas.microsoft.com/office/drawing/2014/main" id="{0DB81386-6275-47BC-8470-7BA894BC7179}"/>
              </a:ext>
            </a:extLst>
          </p:cNvPr>
          <p:cNvSpPr/>
          <p:nvPr/>
        </p:nvSpPr>
        <p:spPr>
          <a:xfrm>
            <a:off x="2088502" y="3345025"/>
            <a:ext cx="1891861" cy="646331"/>
          </a:xfrm>
          <a:prstGeom prst="homePlate">
            <a:avLst/>
          </a:prstGeom>
          <a:solidFill>
            <a:srgbClr val="3674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2019</a:t>
            </a:r>
          </a:p>
        </p:txBody>
      </p:sp>
      <p:sp>
        <p:nvSpPr>
          <p:cNvPr id="26" name="Flèche : pentagone 25">
            <a:extLst>
              <a:ext uri="{FF2B5EF4-FFF2-40B4-BE49-F238E27FC236}">
                <a16:creationId xmlns:a16="http://schemas.microsoft.com/office/drawing/2014/main" id="{2606EF5F-20EB-4627-9697-0BB1DF4604E8}"/>
              </a:ext>
            </a:extLst>
          </p:cNvPr>
          <p:cNvSpPr/>
          <p:nvPr/>
        </p:nvSpPr>
        <p:spPr>
          <a:xfrm>
            <a:off x="2088501" y="4341723"/>
            <a:ext cx="1891861" cy="646331"/>
          </a:xfrm>
          <a:prstGeom prst="homePlate">
            <a:avLst/>
          </a:prstGeom>
          <a:solidFill>
            <a:srgbClr val="36743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2020</a:t>
            </a:r>
          </a:p>
        </p:txBody>
      </p:sp>
      <p:sp>
        <p:nvSpPr>
          <p:cNvPr id="32" name="Rectangle 31">
            <a:extLst>
              <a:ext uri="{FF2B5EF4-FFF2-40B4-BE49-F238E27FC236}">
                <a16:creationId xmlns:a16="http://schemas.microsoft.com/office/drawing/2014/main" id="{9E46E562-FDFD-408B-83A9-CDCADCFB8189}"/>
              </a:ext>
            </a:extLst>
          </p:cNvPr>
          <p:cNvSpPr/>
          <p:nvPr/>
        </p:nvSpPr>
        <p:spPr>
          <a:xfrm>
            <a:off x="4327258" y="2441602"/>
            <a:ext cx="2942897" cy="400110"/>
          </a:xfrm>
          <a:prstGeom prst="rect">
            <a:avLst/>
          </a:prstGeom>
        </p:spPr>
        <p:txBody>
          <a:bodyPr wrap="square">
            <a:spAutoFit/>
          </a:bodyPr>
          <a:lstStyle/>
          <a:p>
            <a:pPr marL="342900" indent="-342900">
              <a:buClr>
                <a:srgbClr val="B5C633"/>
              </a:buClr>
              <a:buFont typeface="72 Light" panose="020B0303030000000003" pitchFamily="34" charset="0"/>
              <a:buChar char="—"/>
            </a:pPr>
            <a:r>
              <a:rPr lang="fr-FR" sz="2000" dirty="0">
                <a:latin typeface="72 Light" panose="020B0303030000000003" pitchFamily="34" charset="0"/>
                <a:cs typeface="72 Light" panose="020B0303030000000003" pitchFamily="34" charset="0"/>
              </a:rPr>
              <a:t>Création</a:t>
            </a:r>
          </a:p>
        </p:txBody>
      </p:sp>
      <p:sp>
        <p:nvSpPr>
          <p:cNvPr id="3" name="Rectangle 2">
            <a:extLst>
              <a:ext uri="{FF2B5EF4-FFF2-40B4-BE49-F238E27FC236}">
                <a16:creationId xmlns:a16="http://schemas.microsoft.com/office/drawing/2014/main" id="{AB88EC65-1290-4C5D-A150-1ED52B21A478}"/>
              </a:ext>
            </a:extLst>
          </p:cNvPr>
          <p:cNvSpPr/>
          <p:nvPr/>
        </p:nvSpPr>
        <p:spPr>
          <a:xfrm>
            <a:off x="838200" y="1432335"/>
            <a:ext cx="7810151" cy="461665"/>
          </a:xfrm>
          <a:prstGeom prst="rect">
            <a:avLst/>
          </a:prstGeom>
        </p:spPr>
        <p:txBody>
          <a:bodyPr wrap="none">
            <a:spAutoFit/>
          </a:bodyPr>
          <a:lstStyle/>
          <a:p>
            <a:r>
              <a:rPr lang="fr-FR" sz="2400" b="1" dirty="0">
                <a:solidFill>
                  <a:srgbClr val="B5C633"/>
                </a:solidFill>
                <a:latin typeface="72 Black" panose="020B0A04030603020204" pitchFamily="34" charset="0"/>
                <a:ea typeface="+mj-ea"/>
                <a:cs typeface="72 Black" panose="020B0A04030603020204" pitchFamily="34" charset="0"/>
              </a:rPr>
              <a:t>Eléments importants dans la vie de la coopérative</a:t>
            </a:r>
            <a:endParaRPr lang="fr-BE" sz="2400" b="1" dirty="0">
              <a:solidFill>
                <a:srgbClr val="B5C633"/>
              </a:solidFill>
              <a:latin typeface="72 Black" panose="020B0A04030603020204" pitchFamily="34" charset="0"/>
              <a:ea typeface="+mj-ea"/>
              <a:cs typeface="72 Black" panose="020B0A04030603020204" pitchFamily="34" charset="0"/>
            </a:endParaRPr>
          </a:p>
        </p:txBody>
      </p:sp>
    </p:spTree>
    <p:extLst>
      <p:ext uri="{BB962C8B-B14F-4D97-AF65-F5344CB8AC3E}">
        <p14:creationId xmlns:p14="http://schemas.microsoft.com/office/powerpoint/2010/main" val="938085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BUDGET D’INVESTISSEMENT INDICATIF 2021-2022</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graphicFrame>
        <p:nvGraphicFramePr>
          <p:cNvPr id="5" name="Tableau 4">
            <a:extLst>
              <a:ext uri="{FF2B5EF4-FFF2-40B4-BE49-F238E27FC236}">
                <a16:creationId xmlns:a16="http://schemas.microsoft.com/office/drawing/2014/main" id="{EB2B9607-67ED-4ED5-A980-4FA85ED94AA3}"/>
              </a:ext>
            </a:extLst>
          </p:cNvPr>
          <p:cNvGraphicFramePr>
            <a:graphicFrameLocks noGrp="1"/>
          </p:cNvGraphicFramePr>
          <p:nvPr>
            <p:extLst>
              <p:ext uri="{D42A27DB-BD31-4B8C-83A1-F6EECF244321}">
                <p14:modId xmlns:p14="http://schemas.microsoft.com/office/powerpoint/2010/main" val="3270678881"/>
              </p:ext>
            </p:extLst>
          </p:nvPr>
        </p:nvGraphicFramePr>
        <p:xfrm>
          <a:off x="886284" y="1414277"/>
          <a:ext cx="10419432" cy="4277434"/>
        </p:xfrm>
        <a:graphic>
          <a:graphicData uri="http://schemas.openxmlformats.org/drawingml/2006/table">
            <a:tbl>
              <a:tblPr/>
              <a:tblGrid>
                <a:gridCol w="3101040">
                  <a:extLst>
                    <a:ext uri="{9D8B030D-6E8A-4147-A177-3AD203B41FA5}">
                      <a16:colId xmlns:a16="http://schemas.microsoft.com/office/drawing/2014/main" val="20000"/>
                    </a:ext>
                  </a:extLst>
                </a:gridCol>
                <a:gridCol w="1840375">
                  <a:extLst>
                    <a:ext uri="{9D8B030D-6E8A-4147-A177-3AD203B41FA5}">
                      <a16:colId xmlns:a16="http://schemas.microsoft.com/office/drawing/2014/main" val="20001"/>
                    </a:ext>
                  </a:extLst>
                </a:gridCol>
                <a:gridCol w="1481559">
                  <a:extLst>
                    <a:ext uri="{9D8B030D-6E8A-4147-A177-3AD203B41FA5}">
                      <a16:colId xmlns:a16="http://schemas.microsoft.com/office/drawing/2014/main" val="20002"/>
                    </a:ext>
                  </a:extLst>
                </a:gridCol>
                <a:gridCol w="1435261">
                  <a:extLst>
                    <a:ext uri="{9D8B030D-6E8A-4147-A177-3AD203B41FA5}">
                      <a16:colId xmlns:a16="http://schemas.microsoft.com/office/drawing/2014/main" val="20003"/>
                    </a:ext>
                  </a:extLst>
                </a:gridCol>
                <a:gridCol w="1345855">
                  <a:extLst>
                    <a:ext uri="{9D8B030D-6E8A-4147-A177-3AD203B41FA5}">
                      <a16:colId xmlns:a16="http://schemas.microsoft.com/office/drawing/2014/main" val="20004"/>
                    </a:ext>
                  </a:extLst>
                </a:gridCol>
                <a:gridCol w="1215342">
                  <a:extLst>
                    <a:ext uri="{9D8B030D-6E8A-4147-A177-3AD203B41FA5}">
                      <a16:colId xmlns:a16="http://schemas.microsoft.com/office/drawing/2014/main" val="20005"/>
                    </a:ext>
                  </a:extLst>
                </a:gridCol>
              </a:tblGrid>
              <a:tr h="3733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mpd="sng">
                      <a:solidFill>
                        <a:sysClr val="window" lastClr="FFFFFF"/>
                      </a:solidFill>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fr-BE" sz="2400" b="1" kern="1200" dirty="0">
                          <a:solidFill>
                            <a:srgbClr val="B5C633"/>
                          </a:solidFill>
                          <a:latin typeface="72 Black" panose="020B0A04030603020204" pitchFamily="34" charset="0"/>
                          <a:ea typeface="+mj-ea"/>
                          <a:cs typeface="72 Black" panose="020B0A04030603020204" pitchFamily="34" charset="0"/>
                        </a:rPr>
                        <a:t>Besoin*</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mpd="sng">
                      <a:solidFill>
                        <a:sysClr val="window" lastClr="FFFFFF"/>
                      </a:solidFill>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fr-BE" sz="2400" b="1" kern="1200" dirty="0">
                          <a:solidFill>
                            <a:srgbClr val="B5C633"/>
                          </a:solidFill>
                          <a:latin typeface="72 Black" panose="020B0A04030603020204" pitchFamily="34" charset="0"/>
                          <a:ea typeface="+mj-ea"/>
                          <a:cs typeface="72 Black" panose="020B0A04030603020204" pitchFamily="34" charset="0"/>
                        </a:rPr>
                        <a:t>Fonds propres*</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mpd="sng">
                      <a:solidFill>
                        <a:sysClr val="window" lastClr="FFFFFF"/>
                      </a:solidFill>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fr-BE" sz="2400" b="1" kern="1200" dirty="0">
                          <a:solidFill>
                            <a:srgbClr val="B5C633"/>
                          </a:solidFill>
                          <a:latin typeface="72 Black" panose="020B0A04030603020204" pitchFamily="34" charset="0"/>
                          <a:ea typeface="+mj-ea"/>
                          <a:cs typeface="72 Black" panose="020B0A04030603020204" pitchFamily="34" charset="0"/>
                        </a:rPr>
                        <a:t>Sources de financement possibles*</a:t>
                      </a: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2400" b="1" kern="1200" dirty="0">
                          <a:solidFill>
                            <a:srgbClr val="B5C633"/>
                          </a:solidFill>
                          <a:latin typeface="72 Black" panose="020B0A04030603020204" pitchFamily="34" charset="0"/>
                          <a:ea typeface="+mj-ea"/>
                          <a:cs typeface="72 Black" panose="020B0A04030603020204" pitchFamily="34" charset="0"/>
                        </a:rPr>
                        <a:t>Projets évoqués</a:t>
                      </a:r>
                      <a:endParaRPr lang="fr-BE" sz="1600" b="1" u="none" strike="noStrike" kern="1200" dirty="0">
                        <a:solidFill>
                          <a:schemeClr val="dk1"/>
                        </a:solidFill>
                        <a:effectLst/>
                        <a:latin typeface="72 Light" panose="020B0303030000000003" pitchFamily="34" charset="0"/>
                        <a:ea typeface="+mn-ea"/>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BE" sz="1600" b="1" u="none" strike="noStrike" dirty="0">
                          <a:effectLst/>
                          <a:latin typeface="72 Light" panose="020B0303030000000003" pitchFamily="34" charset="0"/>
                          <a:cs typeface="72 Light" panose="020B0303030000000003" pitchFamily="34" charset="0"/>
                        </a:rPr>
                        <a:t>k€</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BE" sz="1600" b="1" u="none" strike="noStrike" dirty="0">
                          <a:effectLst/>
                          <a:latin typeface="72 Light" panose="020B0303030000000003" pitchFamily="34" charset="0"/>
                          <a:cs typeface="72 Light" panose="020B0303030000000003" pitchFamily="34" charset="0"/>
                        </a:rPr>
                        <a:t>Trésorerie</a:t>
                      </a:r>
                      <a:r>
                        <a:rPr lang="fr-BE" sz="1600" b="1" u="none" strike="noStrike" baseline="0" dirty="0">
                          <a:effectLst/>
                          <a:latin typeface="72 Light" panose="020B0303030000000003" pitchFamily="34" charset="0"/>
                          <a:cs typeface="72 Light" panose="020B0303030000000003" pitchFamily="34" charset="0"/>
                        </a:rPr>
                        <a:t>  </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BE" sz="1600" b="1" u="none" strike="noStrike" dirty="0" err="1">
                          <a:effectLst/>
                          <a:latin typeface="72 Light" panose="020B0303030000000003" pitchFamily="34" charset="0"/>
                          <a:cs typeface="72 Light" panose="020B0303030000000003" pitchFamily="34" charset="0"/>
                        </a:rPr>
                        <a:t>NouvParts</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BE" sz="1600" b="1" u="none" strike="noStrike" dirty="0">
                          <a:effectLst/>
                          <a:latin typeface="72 Light" panose="020B0303030000000003" pitchFamily="34" charset="0"/>
                          <a:cs typeface="72 Light" panose="020B0303030000000003" pitchFamily="34" charset="0"/>
                        </a:rPr>
                        <a:t>Obligation</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fr-BE" sz="1600" b="1" i="0" u="none" strike="noStrike" dirty="0">
                          <a:solidFill>
                            <a:srgbClr val="000000"/>
                          </a:solidFill>
                          <a:effectLst/>
                          <a:latin typeface="72 Light" panose="020B0303030000000003" pitchFamily="34" charset="0"/>
                          <a:cs typeface="72 Light" panose="020B0303030000000003" pitchFamily="34" charset="0"/>
                        </a:rPr>
                        <a:t>Emprunt</a:t>
                      </a: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01"/>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1600" u="none" strike="noStrike" dirty="0">
                          <a:effectLst/>
                          <a:latin typeface="72 Light" panose="020B0303030000000003" pitchFamily="34" charset="0"/>
                          <a:cs typeface="72 Light" panose="020B0303030000000003" pitchFamily="34" charset="0"/>
                        </a:rPr>
                        <a:t>Eolien </a:t>
                      </a:r>
                      <a:r>
                        <a:rPr lang="fr-BE" sz="1600" u="none" strike="noStrike" dirty="0" err="1">
                          <a:effectLst/>
                          <a:latin typeface="72 Light" panose="020B0303030000000003" pitchFamily="34" charset="0"/>
                          <a:cs typeface="72 Light" panose="020B0303030000000003" pitchFamily="34" charset="0"/>
                        </a:rPr>
                        <a:t>Boneffe</a:t>
                      </a:r>
                      <a:r>
                        <a:rPr lang="fr-BE" sz="1600" u="none" strike="noStrike" dirty="0">
                          <a:effectLst/>
                          <a:latin typeface="72 Light" panose="020B0303030000000003" pitchFamily="34" charset="0"/>
                          <a:cs typeface="72 Light" panose="020B0303030000000003" pitchFamily="34" charset="0"/>
                        </a:rPr>
                        <a:t> (Eghezée) 20%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220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80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140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              </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                            </a:t>
                      </a:r>
                      <a:r>
                        <a:rPr lang="fr-BE" sz="1600" b="0" i="0" u="none" strike="noStrike" baseline="0" dirty="0">
                          <a:solidFill>
                            <a:srgbClr val="000000"/>
                          </a:solidFill>
                          <a:effectLst/>
                          <a:latin typeface="72 Light" panose="020B0303030000000003" pitchFamily="34" charset="0"/>
                          <a:cs typeface="72 Light" panose="020B0303030000000003" pitchFamily="34" charset="0"/>
                        </a:rPr>
                        <a:t> </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02"/>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1600" u="none" strike="noStrike" dirty="0">
                          <a:effectLst/>
                          <a:latin typeface="72 Light" panose="020B0303030000000003" pitchFamily="34" charset="0"/>
                          <a:cs typeface="72 Light" panose="020B0303030000000003" pitchFamily="34" charset="0"/>
                        </a:rPr>
                        <a:t>Eolien St-Germain &gt; 25% SPV</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250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50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200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              0</a:t>
                      </a: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03"/>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1600" u="none" strike="noStrike" dirty="0">
                          <a:effectLst/>
                          <a:latin typeface="72 Light" panose="020B0303030000000003" pitchFamily="34" charset="0"/>
                          <a:cs typeface="72 Light" panose="020B0303030000000003" pitchFamily="34" charset="0"/>
                        </a:rPr>
                        <a:t>Eolien Courrière</a:t>
                      </a:r>
                      <a:r>
                        <a:rPr lang="fr-BE" sz="1600" u="none" strike="noStrike" baseline="0" dirty="0">
                          <a:effectLst/>
                          <a:latin typeface="72 Light" panose="020B0303030000000003" pitchFamily="34" charset="0"/>
                          <a:cs typeface="72 Light" panose="020B0303030000000003" pitchFamily="34" charset="0"/>
                        </a:rPr>
                        <a:t> Storm 2</a:t>
                      </a:r>
                      <a:r>
                        <a:rPr lang="fr-BE" sz="1600" u="none" strike="noStrike" dirty="0">
                          <a:effectLst/>
                          <a:latin typeface="72 Light" panose="020B0303030000000003" pitchFamily="34" charset="0"/>
                          <a:cs typeface="72 Light" panose="020B0303030000000003" pitchFamily="34" charset="0"/>
                        </a:rPr>
                        <a:t>0% SPV</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740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40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350             </a:t>
                      </a:r>
                      <a:r>
                        <a:rPr lang="fr-BE" sz="1600" b="0" i="0" u="none" strike="noStrike" baseline="0" dirty="0">
                          <a:solidFill>
                            <a:srgbClr val="000000"/>
                          </a:solidFill>
                          <a:effectLst/>
                          <a:latin typeface="72 Light" panose="020B0303030000000003" pitchFamily="34" charset="0"/>
                          <a:cs typeface="72 Light" panose="020B0303030000000003" pitchFamily="34" charset="0"/>
                        </a:rPr>
                        <a:t> </a:t>
                      </a:r>
                      <a:r>
                        <a:rPr lang="fr-BE" sz="1600" b="0" i="0" u="none" strike="noStrike" dirty="0">
                          <a:solidFill>
                            <a:srgbClr val="000000"/>
                          </a:solidFill>
                          <a:effectLst/>
                          <a:latin typeface="72 Light" panose="020B0303030000000003" pitchFamily="34" charset="0"/>
                          <a:cs typeface="72 Light" panose="020B0303030000000003" pitchFamily="34" charset="0"/>
                        </a:rPr>
                        <a:t>   </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350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              0</a:t>
                      </a: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04"/>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1600" u="none" strike="noStrike" dirty="0">
                          <a:effectLst/>
                          <a:latin typeface="72 Light" panose="020B0303030000000003" pitchFamily="34" charset="0"/>
                          <a:cs typeface="72 Light" panose="020B0303030000000003" pitchFamily="34" charset="0"/>
                        </a:rPr>
                        <a:t>Eolien Balâtre </a:t>
                      </a:r>
                      <a:r>
                        <a:rPr lang="fr-BE" sz="1600" u="none" strike="noStrike" dirty="0" err="1">
                          <a:effectLst/>
                          <a:latin typeface="72 Light" panose="020B0303030000000003" pitchFamily="34" charset="0"/>
                          <a:cs typeface="72 Light" panose="020B0303030000000003" pitchFamily="34" charset="0"/>
                        </a:rPr>
                        <a:t>Elicio</a:t>
                      </a:r>
                      <a:r>
                        <a:rPr lang="fr-BE" sz="1600" u="none" strike="noStrike" dirty="0">
                          <a:effectLst/>
                          <a:latin typeface="72 Light" panose="020B0303030000000003" pitchFamily="34" charset="0"/>
                          <a:cs typeface="72 Light" panose="020B0303030000000003" pitchFamily="34" charset="0"/>
                        </a:rPr>
                        <a:t> 25% direct</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4.400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chemeClr val="dk1"/>
                          </a:solidFill>
                          <a:effectLst/>
                          <a:latin typeface="72 Light" panose="020B0303030000000003" pitchFamily="34" charset="0"/>
                          <a:cs typeface="72 Light" panose="020B0303030000000003" pitchFamily="34" charset="0"/>
                        </a:rPr>
                        <a:t>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550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                550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       3.300</a:t>
                      </a: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05"/>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1600" u="none" strike="noStrike" dirty="0">
                          <a:effectLst/>
                          <a:latin typeface="72 Light" panose="020B0303030000000003" pitchFamily="34" charset="0"/>
                          <a:cs typeface="72 Light" panose="020B0303030000000003" pitchFamily="34" charset="0"/>
                        </a:rPr>
                        <a:t>Petite éolienne à </a:t>
                      </a:r>
                      <a:r>
                        <a:rPr lang="fr-BE" sz="1600" u="none" strike="noStrike" dirty="0" err="1">
                          <a:effectLst/>
                          <a:latin typeface="72 Light" panose="020B0303030000000003" pitchFamily="34" charset="0"/>
                          <a:cs typeface="72 Light" panose="020B0303030000000003" pitchFamily="34" charset="0"/>
                        </a:rPr>
                        <a:t>Fernelmont</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100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                    25</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75</a:t>
                      </a: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07"/>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1600" u="none" strike="noStrike" dirty="0">
                          <a:effectLst/>
                          <a:latin typeface="72 Light" panose="020B0303030000000003" pitchFamily="34" charset="0"/>
                          <a:cs typeface="72 Light" panose="020B0303030000000003" pitchFamily="34" charset="0"/>
                        </a:rPr>
                        <a:t>Photovoltaïque P-A + Parking</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80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20  </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                    15</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45 </a:t>
                      </a: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08"/>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1600" u="none" strike="noStrike" dirty="0">
                          <a:effectLst/>
                          <a:latin typeface="72 Light" panose="020B0303030000000003" pitchFamily="34" charset="0"/>
                          <a:cs typeface="72 Light" panose="020B0303030000000003" pitchFamily="34" charset="0"/>
                        </a:rPr>
                        <a:t>Participation </a:t>
                      </a:r>
                      <a:r>
                        <a:rPr lang="fr-BE" sz="1600" u="none" strike="noStrike" dirty="0" err="1">
                          <a:effectLst/>
                          <a:latin typeface="72 Light" panose="020B0303030000000003" pitchFamily="34" charset="0"/>
                          <a:cs typeface="72 Light" panose="020B0303030000000003" pitchFamily="34" charset="0"/>
                        </a:rPr>
                        <a:t>Methaorg</a:t>
                      </a:r>
                      <a:r>
                        <a:rPr lang="fr-BE" sz="1600" u="none" strike="noStrike" baseline="0" dirty="0">
                          <a:effectLst/>
                          <a:latin typeface="72 Light" panose="020B0303030000000003" pitchFamily="34" charset="0"/>
                          <a:cs typeface="72 Light" panose="020B0303030000000003" pitchFamily="34" charset="0"/>
                        </a:rPr>
                        <a:t> – BQP</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40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40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0 </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10"/>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1600" u="none" strike="noStrike" dirty="0">
                          <a:effectLst/>
                          <a:latin typeface="72 Light" panose="020B0303030000000003" pitchFamily="34" charset="0"/>
                          <a:cs typeface="72 Light" panose="020B0303030000000003" pitchFamily="34" charset="0"/>
                        </a:rPr>
                        <a:t>Petite unité biométhanisation</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125</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25</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20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0</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             80</a:t>
                      </a:r>
                      <a:r>
                        <a:rPr lang="fr-BE" sz="1600" b="0" i="0" u="none" strike="noStrike" baseline="0" dirty="0">
                          <a:solidFill>
                            <a:srgbClr val="000000"/>
                          </a:solidFill>
                          <a:effectLst/>
                          <a:latin typeface="72 Light" panose="020B0303030000000003" pitchFamily="34" charset="0"/>
                          <a:cs typeface="72 Light" panose="020B0303030000000003" pitchFamily="34" charset="0"/>
                        </a:rPr>
                        <a:t> </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11"/>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1600" u="none" strike="noStrike" dirty="0">
                          <a:effectLst/>
                          <a:latin typeface="72 Light" panose="020B0303030000000003" pitchFamily="34" charset="0"/>
                          <a:cs typeface="72 Light" panose="020B0303030000000003" pitchFamily="34" charset="0"/>
                        </a:rPr>
                        <a:t>Rénovation énergétique</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15</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u="none" strike="noStrike" dirty="0">
                          <a:effectLst/>
                          <a:latin typeface="72 Light" panose="020B0303030000000003" pitchFamily="34" charset="0"/>
                          <a:cs typeface="72 Light" panose="020B0303030000000003" pitchFamily="34" charset="0"/>
                        </a:rPr>
                        <a:t>15</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12"/>
                  </a:ext>
                </a:extLst>
              </a:tr>
              <a:tr h="2488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1600" u="none" strike="noStrike" dirty="0">
                          <a:effectLst/>
                          <a:latin typeface="72 Light" panose="020B0303030000000003" pitchFamily="34" charset="0"/>
                          <a:cs typeface="72 Light" panose="020B0303030000000003" pitchFamily="34" charset="0"/>
                        </a:rPr>
                        <a:t>Communauté d’énergie</a:t>
                      </a:r>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30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30</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0" i="0" u="none" strike="noStrike" dirty="0">
                          <a:solidFill>
                            <a:srgbClr val="000000"/>
                          </a:solidFill>
                          <a:effectLst/>
                          <a:latin typeface="72 Light" panose="020B0303030000000003" pitchFamily="34" charset="0"/>
                          <a:cs typeface="72 Light" panose="020B0303030000000003" pitchFamily="34" charset="0"/>
                        </a:rPr>
                        <a:t>                     </a:t>
                      </a: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13"/>
                  </a:ext>
                </a:extLst>
              </a:tr>
              <a:tr h="2769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fr-BE" sz="1600" b="0" i="0" u="none" strike="noStrike">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endParaRPr lang="fr-BE" sz="1600" b="0"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14"/>
                  </a:ext>
                </a:extLst>
              </a:tr>
              <a:tr h="356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fr-BE" sz="2400" b="1" kern="1200" dirty="0">
                          <a:solidFill>
                            <a:srgbClr val="B5C633"/>
                          </a:solidFill>
                          <a:latin typeface="72 Black" panose="020B0A04030603020204" pitchFamily="34" charset="0"/>
                          <a:ea typeface="+mj-ea"/>
                          <a:cs typeface="72 Black" panose="020B0A04030603020204" pitchFamily="34" charset="0"/>
                        </a:rPr>
                        <a:t>TOTAL</a:t>
                      </a:r>
                    </a:p>
                  </a:txBody>
                  <a:tcPr marL="7620" marR="7620" marT="7620" marB="0" anchor="ctr">
                    <a:lnL w="12700" cmpd="sng">
                      <a:solidFill>
                        <a:sysClr val="window" lastClr="FFFFFF"/>
                      </a:solidFill>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1" u="none" strike="noStrike" dirty="0">
                          <a:effectLst/>
                          <a:latin typeface="72 Light" panose="020B0303030000000003" pitchFamily="34" charset="0"/>
                          <a:cs typeface="72 Light" panose="020B0303030000000003" pitchFamily="34" charset="0"/>
                        </a:rPr>
                        <a:t>6.000</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1" u="none" strike="noStrike" dirty="0">
                          <a:effectLst/>
                          <a:latin typeface="72 Light" panose="020B0303030000000003" pitchFamily="34" charset="0"/>
                          <a:cs typeface="72 Light" panose="020B0303030000000003" pitchFamily="34" charset="0"/>
                        </a:rPr>
                        <a:t>300</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1" u="none" strike="noStrike" dirty="0">
                          <a:effectLst/>
                          <a:latin typeface="72 Light" panose="020B0303030000000003" pitchFamily="34" charset="0"/>
                          <a:cs typeface="72 Light" panose="020B0303030000000003" pitchFamily="34" charset="0"/>
                        </a:rPr>
                        <a:t>1.300</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1" u="none" strike="noStrike" dirty="0">
                          <a:effectLst/>
                          <a:latin typeface="72 Light" panose="020B0303030000000003" pitchFamily="34" charset="0"/>
                          <a:cs typeface="72 Light" panose="020B0303030000000003" pitchFamily="34" charset="0"/>
                        </a:rPr>
                        <a:t>900</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5F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fontAlgn="b"/>
                      <a:r>
                        <a:rPr lang="fr-BE" sz="1600" b="1" u="none" strike="noStrike" dirty="0">
                          <a:effectLst/>
                          <a:latin typeface="72 Light" panose="020B0303030000000003" pitchFamily="34" charset="0"/>
                          <a:cs typeface="72 Light" panose="020B0303030000000003" pitchFamily="34" charset="0"/>
                        </a:rPr>
                        <a:t>3.500</a:t>
                      </a:r>
                      <a:endParaRPr lang="fr-BE" sz="1600" b="1" i="0" u="none" strike="noStrike" dirty="0">
                        <a:solidFill>
                          <a:srgbClr val="000000"/>
                        </a:solidFill>
                        <a:effectLst/>
                        <a:latin typeface="72 Light" panose="020B0303030000000003" pitchFamily="34" charset="0"/>
                        <a:cs typeface="72 Light" panose="020B0303030000000003" pitchFamily="34" charset="0"/>
                      </a:endParaRPr>
                    </a:p>
                  </a:txBody>
                  <a:tcPr marL="7620" marR="7620" marT="7620" marB="0" anchor="ctr">
                    <a:lnL w="12700" cap="flat" cmpd="sng" algn="ctr">
                      <a:solidFill>
                        <a:srgbClr val="367436"/>
                      </a:solidFill>
                      <a:prstDash val="solid"/>
                      <a:round/>
                      <a:headEnd type="none" w="med" len="med"/>
                      <a:tailEnd type="none" w="med" len="med"/>
                    </a:lnL>
                    <a:lnR w="12700" cmpd="sng">
                      <a:solidFill>
                        <a:sysClr val="window" lastClr="FFFFFF"/>
                      </a:solidFill>
                    </a:lnR>
                    <a:lnT w="12700" cap="flat" cmpd="sng" algn="ctr">
                      <a:solidFill>
                        <a:srgbClr val="367436"/>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5F8E4"/>
                    </a:solidFill>
                  </a:tcPr>
                </a:tc>
                <a:extLst>
                  <a:ext uri="{0D108BD9-81ED-4DB2-BD59-A6C34878D82A}">
                    <a16:rowId xmlns:a16="http://schemas.microsoft.com/office/drawing/2014/main" val="10015"/>
                  </a:ext>
                </a:extLst>
              </a:tr>
            </a:tbl>
          </a:graphicData>
        </a:graphic>
      </p:graphicFrame>
      <p:sp>
        <p:nvSpPr>
          <p:cNvPr id="3" name="TextBox 2">
            <a:extLst>
              <a:ext uri="{FF2B5EF4-FFF2-40B4-BE49-F238E27FC236}">
                <a16:creationId xmlns:a16="http://schemas.microsoft.com/office/drawing/2014/main" id="{A7B2A9D4-980B-4DAD-8818-9D511682532A}"/>
              </a:ext>
            </a:extLst>
          </p:cNvPr>
          <p:cNvSpPr txBox="1"/>
          <p:nvPr/>
        </p:nvSpPr>
        <p:spPr>
          <a:xfrm>
            <a:off x="3824834" y="6488668"/>
            <a:ext cx="4856085" cy="369332"/>
          </a:xfrm>
          <a:prstGeom prst="rect">
            <a:avLst/>
          </a:prstGeom>
          <a:noFill/>
        </p:spPr>
        <p:txBody>
          <a:bodyPr wrap="square" rtlCol="0">
            <a:spAutoFit/>
          </a:bodyPr>
          <a:lstStyle/>
          <a:p>
            <a:r>
              <a:rPr lang="en-GB" dirty="0">
                <a:latin typeface="72 Light" panose="020B0303030000000003" pitchFamily="34" charset="0"/>
                <a:cs typeface="72 Light" panose="020B0303030000000003" pitchFamily="34" charset="0"/>
              </a:rPr>
              <a:t>* Estimations et suggestions </a:t>
            </a:r>
            <a:r>
              <a:rPr lang="en-GB" dirty="0" err="1">
                <a:latin typeface="72 Light" panose="020B0303030000000003" pitchFamily="34" charset="0"/>
                <a:cs typeface="72 Light" panose="020B0303030000000003" pitchFamily="34" charset="0"/>
              </a:rPr>
              <a:t>provisoires</a:t>
            </a:r>
            <a:endParaRPr lang="en-GB" dirty="0">
              <a:latin typeface="72 Light" panose="020B0303030000000003" pitchFamily="34" charset="0"/>
              <a:cs typeface="72 Light" panose="020B0303030000000003" pitchFamily="34" charset="0"/>
            </a:endParaRPr>
          </a:p>
        </p:txBody>
      </p:sp>
      <p:sp>
        <p:nvSpPr>
          <p:cNvPr id="4" name="Right Brace 3">
            <a:extLst>
              <a:ext uri="{FF2B5EF4-FFF2-40B4-BE49-F238E27FC236}">
                <a16:creationId xmlns:a16="http://schemas.microsoft.com/office/drawing/2014/main" id="{2C9051B7-FE66-4E2D-ADE3-7D627E04736F}"/>
              </a:ext>
            </a:extLst>
          </p:cNvPr>
          <p:cNvSpPr/>
          <p:nvPr/>
        </p:nvSpPr>
        <p:spPr>
          <a:xfrm rot="5400000">
            <a:off x="9177697" y="3958194"/>
            <a:ext cx="310718" cy="3945318"/>
          </a:xfrm>
          <a:prstGeom prst="rightBrace">
            <a:avLst>
              <a:gd name="adj1" fmla="val 54096"/>
              <a:gd name="adj2" fmla="val 50000"/>
            </a:avLst>
          </a:prstGeom>
          <a:ln>
            <a:solidFill>
              <a:srgbClr val="B5C6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2A5B139A-E4F8-4A71-97BE-E0D9131AEC91}"/>
              </a:ext>
            </a:extLst>
          </p:cNvPr>
          <p:cNvSpPr txBox="1"/>
          <p:nvPr/>
        </p:nvSpPr>
        <p:spPr>
          <a:xfrm>
            <a:off x="7148923" y="6086212"/>
            <a:ext cx="4856085" cy="338554"/>
          </a:xfrm>
          <a:prstGeom prst="rect">
            <a:avLst/>
          </a:prstGeom>
          <a:noFill/>
        </p:spPr>
        <p:txBody>
          <a:bodyPr wrap="square" rtlCol="0">
            <a:spAutoFit/>
          </a:bodyPr>
          <a:lstStyle/>
          <a:p>
            <a:r>
              <a:rPr lang="en-GB" sz="1600" dirty="0">
                <a:solidFill>
                  <a:srgbClr val="B5C633"/>
                </a:solidFill>
                <a:latin typeface="72 Light" panose="020B0303030000000003" pitchFamily="34" charset="0"/>
                <a:cs typeface="72 Light" panose="020B0303030000000003" pitchFamily="34" charset="0"/>
              </a:rPr>
              <a:t>Des actions </a:t>
            </a:r>
            <a:r>
              <a:rPr lang="en-GB" sz="1600" dirty="0" err="1">
                <a:solidFill>
                  <a:srgbClr val="B5C633"/>
                </a:solidFill>
                <a:latin typeface="72 Light" panose="020B0303030000000003" pitchFamily="34" charset="0"/>
                <a:cs typeface="72 Light" panose="020B0303030000000003" pitchFamily="34" charset="0"/>
              </a:rPr>
              <a:t>sont</a:t>
            </a:r>
            <a:r>
              <a:rPr lang="en-GB" sz="1600" dirty="0">
                <a:solidFill>
                  <a:srgbClr val="B5C633"/>
                </a:solidFill>
                <a:latin typeface="72 Light" panose="020B0303030000000003" pitchFamily="34" charset="0"/>
                <a:cs typeface="72 Light" panose="020B0303030000000003" pitchFamily="34" charset="0"/>
              </a:rPr>
              <a:t> </a:t>
            </a:r>
            <a:r>
              <a:rPr lang="en-GB" sz="1600" dirty="0" err="1">
                <a:solidFill>
                  <a:srgbClr val="B5C633"/>
                </a:solidFill>
                <a:latin typeface="72 Light" panose="020B0303030000000003" pitchFamily="34" charset="0"/>
                <a:cs typeface="72 Light" panose="020B0303030000000003" pitchFamily="34" charset="0"/>
              </a:rPr>
              <a:t>nécessaires</a:t>
            </a:r>
            <a:r>
              <a:rPr lang="en-GB" sz="1600" dirty="0">
                <a:solidFill>
                  <a:srgbClr val="B5C633"/>
                </a:solidFill>
                <a:latin typeface="72 Light" panose="020B0303030000000003" pitchFamily="34" charset="0"/>
                <a:cs typeface="72 Light" panose="020B0303030000000003" pitchFamily="34" charset="0"/>
              </a:rPr>
              <a:t> pour les confirmer</a:t>
            </a:r>
          </a:p>
        </p:txBody>
      </p:sp>
    </p:spTree>
    <p:extLst>
      <p:ext uri="{BB962C8B-B14F-4D97-AF65-F5344CB8AC3E}">
        <p14:creationId xmlns:p14="http://schemas.microsoft.com/office/powerpoint/2010/main" val="2898681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DISTRIBUTION D’UN DIVIDENDE</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3" name="Rectangle 2">
            <a:extLst>
              <a:ext uri="{FF2B5EF4-FFF2-40B4-BE49-F238E27FC236}">
                <a16:creationId xmlns:a16="http://schemas.microsoft.com/office/drawing/2014/main" id="{BFE3E0F0-AB7C-47D2-BDED-0DB5DE80BB17}"/>
              </a:ext>
            </a:extLst>
          </p:cNvPr>
          <p:cNvSpPr/>
          <p:nvPr/>
        </p:nvSpPr>
        <p:spPr>
          <a:xfrm>
            <a:off x="838200" y="2365568"/>
            <a:ext cx="6096000" cy="2126864"/>
          </a:xfrm>
          <a:prstGeom prst="rect">
            <a:avLst/>
          </a:prstGeom>
        </p:spPr>
        <p:txBody>
          <a:bodyPr>
            <a:spAutoFit/>
          </a:bodyPr>
          <a:lstStyle/>
          <a:p>
            <a:pPr marL="342900" indent="-342900" algn="just">
              <a:lnSpc>
                <a:spcPct val="150000"/>
              </a:lnSpc>
              <a:buFont typeface="+mj-lt"/>
              <a:buAutoNum type="arabicPeriod"/>
            </a:pPr>
            <a:r>
              <a:rPr lang="fr-FR" dirty="0">
                <a:latin typeface="72 Light" panose="020B0303030000000003" pitchFamily="34" charset="0"/>
                <a:cs typeface="72 Light" panose="020B0303030000000003" pitchFamily="34" charset="0"/>
              </a:rPr>
              <a:t>A savoir</a:t>
            </a:r>
          </a:p>
          <a:p>
            <a:pPr marL="342900" indent="-342900" algn="just">
              <a:lnSpc>
                <a:spcPct val="150000"/>
              </a:lnSpc>
              <a:buFont typeface="+mj-lt"/>
              <a:buAutoNum type="arabicPeriod"/>
            </a:pPr>
            <a:r>
              <a:rPr lang="fr-FR" dirty="0">
                <a:latin typeface="72 Light" panose="020B0303030000000003" pitchFamily="34" charset="0"/>
                <a:cs typeface="72 Light" panose="020B0303030000000003" pitchFamily="34" charset="0"/>
              </a:rPr>
              <a:t>Principes</a:t>
            </a:r>
          </a:p>
          <a:p>
            <a:pPr marL="342900" indent="-342900" algn="just">
              <a:lnSpc>
                <a:spcPct val="150000"/>
              </a:lnSpc>
              <a:buFont typeface="+mj-lt"/>
              <a:buAutoNum type="arabicPeriod"/>
            </a:pPr>
            <a:r>
              <a:rPr lang="fr-FR" dirty="0">
                <a:latin typeface="72 Light" panose="020B0303030000000003" pitchFamily="34" charset="0"/>
                <a:cs typeface="72 Light" panose="020B0303030000000003" pitchFamily="34" charset="0"/>
              </a:rPr>
              <a:t>Mécanisme proposé</a:t>
            </a:r>
          </a:p>
          <a:p>
            <a:pPr marL="342900" indent="-342900" algn="just">
              <a:lnSpc>
                <a:spcPct val="150000"/>
              </a:lnSpc>
              <a:buFont typeface="+mj-lt"/>
              <a:buAutoNum type="arabicPeriod"/>
            </a:pPr>
            <a:r>
              <a:rPr lang="fr-FR" dirty="0">
                <a:latin typeface="72 Light" panose="020B0303030000000003" pitchFamily="34" charset="0"/>
                <a:cs typeface="72 Light" panose="020B0303030000000003" pitchFamily="34" charset="0"/>
              </a:rPr>
              <a:t>3 exemples pour illustrer</a:t>
            </a:r>
          </a:p>
          <a:p>
            <a:pPr marL="342900" indent="-342900" algn="just">
              <a:lnSpc>
                <a:spcPct val="150000"/>
              </a:lnSpc>
              <a:buFont typeface="+mj-lt"/>
              <a:buAutoNum type="arabicPeriod"/>
            </a:pPr>
            <a:r>
              <a:rPr lang="fr-FR" dirty="0">
                <a:latin typeface="72 Light" panose="020B0303030000000003" pitchFamily="34" charset="0"/>
                <a:cs typeface="72 Light" panose="020B0303030000000003" pitchFamily="34" charset="0"/>
              </a:rPr>
              <a:t>Application du mécanisme au résultat de 2020</a:t>
            </a:r>
          </a:p>
        </p:txBody>
      </p:sp>
      <p:pic>
        <p:nvPicPr>
          <p:cNvPr id="8" name="Image 7">
            <a:extLst>
              <a:ext uri="{FF2B5EF4-FFF2-40B4-BE49-F238E27FC236}">
                <a16:creationId xmlns:a16="http://schemas.microsoft.com/office/drawing/2014/main" id="{3FBA78B8-AE4D-4463-9895-1E0FDF5D60AC}"/>
              </a:ext>
            </a:extLst>
          </p:cNvPr>
          <p:cNvPicPr>
            <a:picLocks noChangeAspect="1"/>
          </p:cNvPicPr>
          <p:nvPr/>
        </p:nvPicPr>
        <p:blipFill rotWithShape="1">
          <a:blip r:embed="rId3">
            <a:extLst>
              <a:ext uri="{28A0092B-C50C-407E-A947-70E740481C1C}">
                <a14:useLocalDpi xmlns:a14="http://schemas.microsoft.com/office/drawing/2010/main" val="0"/>
              </a:ext>
            </a:extLst>
          </a:blip>
          <a:srcRect r="3501"/>
          <a:stretch/>
        </p:blipFill>
        <p:spPr>
          <a:xfrm>
            <a:off x="7780044" y="0"/>
            <a:ext cx="4411956" cy="6858000"/>
          </a:xfrm>
          <a:prstGeom prst="rect">
            <a:avLst/>
          </a:prstGeom>
        </p:spPr>
      </p:pic>
    </p:spTree>
    <p:extLst>
      <p:ext uri="{BB962C8B-B14F-4D97-AF65-F5344CB8AC3E}">
        <p14:creationId xmlns:p14="http://schemas.microsoft.com/office/powerpoint/2010/main" val="2349709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DISTRIBUTION D’UN DIVIDENDE – A SAVOIR</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6" name="Content Placeholder 2">
            <a:extLst>
              <a:ext uri="{FF2B5EF4-FFF2-40B4-BE49-F238E27FC236}">
                <a16:creationId xmlns:a16="http://schemas.microsoft.com/office/drawing/2014/main" id="{30228D85-4B0B-4652-98A3-B7A725E30CA1}"/>
              </a:ext>
            </a:extLst>
          </p:cNvPr>
          <p:cNvSpPr>
            <a:spLocks noGrp="1"/>
          </p:cNvSpPr>
          <p:nvPr>
            <p:ph idx="1"/>
          </p:nvPr>
        </p:nvSpPr>
        <p:spPr>
          <a:xfrm>
            <a:off x="584640" y="1893826"/>
            <a:ext cx="7886700" cy="4620171"/>
          </a:xfrm>
        </p:spPr>
        <p:txBody>
          <a:bodyPr/>
          <a:lstStyle/>
          <a:p>
            <a:pPr marL="0" indent="0" algn="just">
              <a:lnSpc>
                <a:spcPct val="150000"/>
              </a:lnSpc>
              <a:buNone/>
            </a:pPr>
            <a:r>
              <a:rPr lang="fr-BE" sz="1800" dirty="0">
                <a:latin typeface="72 Light" panose="020B0303030000000003" pitchFamily="34" charset="0"/>
                <a:cs typeface="72 Light" panose="020B0303030000000003" pitchFamily="34" charset="0"/>
              </a:rPr>
              <a:t>Champs d’énergie est agréé CNC ce qui entraîne:</a:t>
            </a:r>
          </a:p>
          <a:p>
            <a:pPr marL="342900" indent="-342900" algn="just">
              <a:lnSpc>
                <a:spcPct val="150000"/>
              </a:lnSpc>
              <a:buFont typeface="+mj-lt"/>
              <a:buAutoNum type="arabicPeriod"/>
            </a:pPr>
            <a:endParaRPr lang="fr-BE" sz="1800" dirty="0">
              <a:latin typeface="72 Light" panose="020B0303030000000003" pitchFamily="34" charset="0"/>
              <a:cs typeface="72 Light" panose="020B0303030000000003" pitchFamily="34" charset="0"/>
            </a:endParaRPr>
          </a:p>
        </p:txBody>
      </p:sp>
      <p:sp>
        <p:nvSpPr>
          <p:cNvPr id="4" name="Rectangle 3">
            <a:extLst>
              <a:ext uri="{FF2B5EF4-FFF2-40B4-BE49-F238E27FC236}">
                <a16:creationId xmlns:a16="http://schemas.microsoft.com/office/drawing/2014/main" id="{2FD2562A-10D6-48CD-8412-835A7D001D0F}"/>
              </a:ext>
            </a:extLst>
          </p:cNvPr>
          <p:cNvSpPr/>
          <p:nvPr/>
        </p:nvSpPr>
        <p:spPr>
          <a:xfrm>
            <a:off x="2092263" y="2875012"/>
            <a:ext cx="8367353" cy="2118529"/>
          </a:xfrm>
          <a:prstGeom prst="rect">
            <a:avLst/>
          </a:prstGeom>
        </p:spPr>
        <p:txBody>
          <a:bodyPr wrap="square">
            <a:spAutoFit/>
          </a:bodyPr>
          <a:lstStyle/>
          <a:p>
            <a:pPr marL="0" lvl="1" algn="just">
              <a:lnSpc>
                <a:spcPct val="150000"/>
              </a:lnSpc>
            </a:pPr>
            <a:r>
              <a:rPr lang="fr-BE" dirty="0">
                <a:latin typeface="72 Light" panose="020B0303030000000003" pitchFamily="34" charset="0"/>
                <a:cs typeface="72 Light" panose="020B0303030000000003" pitchFamily="34" charset="0"/>
              </a:rPr>
              <a:t>Que le dividende distribué ne peut dépasser 6%/an</a:t>
            </a:r>
          </a:p>
          <a:p>
            <a:pPr marL="0" lvl="1" algn="just">
              <a:lnSpc>
                <a:spcPct val="150000"/>
              </a:lnSpc>
            </a:pPr>
            <a:endParaRPr lang="fr-BE" dirty="0">
              <a:latin typeface="72 Light" panose="020B0303030000000003" pitchFamily="34" charset="0"/>
              <a:cs typeface="72 Light" panose="020B0303030000000003" pitchFamily="34" charset="0"/>
            </a:endParaRPr>
          </a:p>
          <a:p>
            <a:pPr marL="0" lvl="1" algn="just">
              <a:lnSpc>
                <a:spcPct val="150000"/>
              </a:lnSpc>
            </a:pPr>
            <a:r>
              <a:rPr lang="fr-BE" dirty="0">
                <a:latin typeface="72 Light" panose="020B0303030000000003" pitchFamily="34" charset="0"/>
                <a:cs typeface="72 Light" panose="020B0303030000000003" pitchFamily="34" charset="0"/>
              </a:rPr>
              <a:t>Que le paiement d’un dividende aux coopérateurs peut être considéré comme une charge et est donc indemne d’impôt dans le chef de la coopérative si le montant annuel distribué par coopérateur (personne physique) est inférieur à 200€. </a:t>
            </a:r>
            <a:endParaRPr lang="fr-FR" dirty="0">
              <a:latin typeface="72 Light" panose="020B0303030000000003" pitchFamily="34" charset="0"/>
              <a:cs typeface="72 Light" panose="020B0303030000000003" pitchFamily="34" charset="0"/>
            </a:endParaRPr>
          </a:p>
        </p:txBody>
      </p:sp>
      <p:pic>
        <p:nvPicPr>
          <p:cNvPr id="8" name="Graphique 7" descr="Coche">
            <a:extLst>
              <a:ext uri="{FF2B5EF4-FFF2-40B4-BE49-F238E27FC236}">
                <a16:creationId xmlns:a16="http://schemas.microsoft.com/office/drawing/2014/main" id="{52B27110-F475-4204-BF38-466D3F5D16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1207" y="2875012"/>
            <a:ext cx="596060" cy="596060"/>
          </a:xfrm>
          <a:prstGeom prst="rect">
            <a:avLst/>
          </a:prstGeom>
        </p:spPr>
      </p:pic>
      <p:pic>
        <p:nvPicPr>
          <p:cNvPr id="9" name="Graphique 8" descr="Coche">
            <a:extLst>
              <a:ext uri="{FF2B5EF4-FFF2-40B4-BE49-F238E27FC236}">
                <a16:creationId xmlns:a16="http://schemas.microsoft.com/office/drawing/2014/main" id="{B522B95F-4F6A-407B-99CC-2DA4932877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1207" y="4091871"/>
            <a:ext cx="596060" cy="596060"/>
          </a:xfrm>
          <a:prstGeom prst="rect">
            <a:avLst/>
          </a:prstGeom>
        </p:spPr>
      </p:pic>
    </p:spTree>
    <p:extLst>
      <p:ext uri="{BB962C8B-B14F-4D97-AF65-F5344CB8AC3E}">
        <p14:creationId xmlns:p14="http://schemas.microsoft.com/office/powerpoint/2010/main" val="198279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DISTRIBUTION D’UN DIVIDENDE – PRINCIPE</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6" name="Content Placeholder 2">
            <a:extLst>
              <a:ext uri="{FF2B5EF4-FFF2-40B4-BE49-F238E27FC236}">
                <a16:creationId xmlns:a16="http://schemas.microsoft.com/office/drawing/2014/main" id="{30228D85-4B0B-4652-98A3-B7A725E30CA1}"/>
              </a:ext>
            </a:extLst>
          </p:cNvPr>
          <p:cNvSpPr>
            <a:spLocks noGrp="1"/>
          </p:cNvSpPr>
          <p:nvPr>
            <p:ph idx="1"/>
          </p:nvPr>
        </p:nvSpPr>
        <p:spPr>
          <a:xfrm>
            <a:off x="1564393" y="1313936"/>
            <a:ext cx="9427068" cy="1712463"/>
          </a:xfrm>
          <a:solidFill>
            <a:srgbClr val="B5C633"/>
          </a:solidFill>
        </p:spPr>
        <p:txBody>
          <a:bodyPr>
            <a:noAutofit/>
          </a:bodyPr>
          <a:lstStyle/>
          <a:p>
            <a:pPr marL="0" indent="0" algn="just">
              <a:lnSpc>
                <a:spcPct val="150000"/>
              </a:lnSpc>
              <a:buNone/>
            </a:pPr>
            <a:r>
              <a:rPr lang="fr-FR" sz="1800" dirty="0">
                <a:latin typeface="72 Light" panose="020B0303030000000003" pitchFamily="34" charset="0"/>
                <a:cs typeface="72 Light" panose="020B0303030000000003" pitchFamily="34" charset="0"/>
              </a:rPr>
              <a:t>Après constitution des réserves et des provisions, l’éventuel résultat bénéficiaire sera affecté en tenant compte à la fois de:</a:t>
            </a:r>
          </a:p>
          <a:p>
            <a:pPr lvl="1" algn="just">
              <a:lnSpc>
                <a:spcPct val="150000"/>
              </a:lnSpc>
              <a:buFont typeface="Courier New" panose="02070309020205020404" pitchFamily="49" charset="0"/>
              <a:buChar char="o"/>
            </a:pPr>
            <a:r>
              <a:rPr lang="fr-FR" sz="1400" b="1" dirty="0">
                <a:latin typeface="72 Light" panose="020B0303030000000003" pitchFamily="34" charset="0"/>
                <a:cs typeface="72 Light" panose="020B0303030000000003" pitchFamily="34" charset="0"/>
              </a:rPr>
              <a:t> La pérennité de la coopérative, son développement et la poursuite de ses finalités</a:t>
            </a:r>
          </a:p>
          <a:p>
            <a:pPr lvl="1" algn="just">
              <a:lnSpc>
                <a:spcPct val="150000"/>
              </a:lnSpc>
              <a:buFont typeface="Courier New" panose="02070309020205020404" pitchFamily="49" charset="0"/>
              <a:buChar char="o"/>
            </a:pPr>
            <a:r>
              <a:rPr lang="fr-FR" sz="1400" b="1" dirty="0">
                <a:latin typeface="72 Light" panose="020B0303030000000003" pitchFamily="34" charset="0"/>
                <a:cs typeface="72 Light" panose="020B0303030000000003" pitchFamily="34" charset="0"/>
              </a:rPr>
              <a:t> La rétribution des coopérateurs (qui ont apporté le capital)</a:t>
            </a:r>
          </a:p>
          <a:p>
            <a:pPr marL="0" indent="0" algn="just">
              <a:lnSpc>
                <a:spcPct val="150000"/>
              </a:lnSpc>
              <a:buNone/>
            </a:pPr>
            <a:r>
              <a:rPr lang="fr-FR" sz="1800" dirty="0">
                <a:latin typeface="72 Light" panose="020B0303030000000003" pitchFamily="34" charset="0"/>
                <a:cs typeface="72 Light" panose="020B0303030000000003" pitchFamily="34" charset="0"/>
              </a:rPr>
              <a:t>            </a:t>
            </a:r>
            <a:endParaRPr lang="fr-BE" sz="1800" dirty="0">
              <a:latin typeface="72 Light" panose="020B0303030000000003" pitchFamily="34" charset="0"/>
              <a:cs typeface="72 Light" panose="020B0303030000000003" pitchFamily="34" charset="0"/>
            </a:endParaRPr>
          </a:p>
        </p:txBody>
      </p:sp>
      <p:sp>
        <p:nvSpPr>
          <p:cNvPr id="3" name="Rectangle 2">
            <a:extLst>
              <a:ext uri="{FF2B5EF4-FFF2-40B4-BE49-F238E27FC236}">
                <a16:creationId xmlns:a16="http://schemas.microsoft.com/office/drawing/2014/main" id="{66CED529-FC04-45C4-9344-FD70B124C0D1}"/>
              </a:ext>
            </a:extLst>
          </p:cNvPr>
          <p:cNvSpPr/>
          <p:nvPr/>
        </p:nvSpPr>
        <p:spPr>
          <a:xfrm>
            <a:off x="1564393" y="3232290"/>
            <a:ext cx="9427068" cy="872034"/>
          </a:xfrm>
          <a:prstGeom prst="rect">
            <a:avLst/>
          </a:prstGeom>
          <a:solidFill>
            <a:srgbClr val="B5C633">
              <a:alpha val="69804"/>
            </a:srgbClr>
          </a:solidFill>
        </p:spPr>
        <p:txBody>
          <a:bodyPr wrap="square">
            <a:spAutoFit/>
          </a:bodyPr>
          <a:lstStyle/>
          <a:p>
            <a:pPr algn="just">
              <a:lnSpc>
                <a:spcPct val="150000"/>
              </a:lnSpc>
            </a:pPr>
            <a:r>
              <a:rPr lang="fr-FR" dirty="0">
                <a:latin typeface="72 Light" panose="020B0303030000000003" pitchFamily="34" charset="0"/>
                <a:cs typeface="72 Light" panose="020B0303030000000003" pitchFamily="34" charset="0"/>
              </a:rPr>
              <a:t>Le CA a choisi un  mécanisme qui « équilibre » les résultats des bonnes et des mauvaises années</a:t>
            </a:r>
          </a:p>
        </p:txBody>
      </p:sp>
      <p:sp>
        <p:nvSpPr>
          <p:cNvPr id="5" name="Rectangle 4">
            <a:extLst>
              <a:ext uri="{FF2B5EF4-FFF2-40B4-BE49-F238E27FC236}">
                <a16:creationId xmlns:a16="http://schemas.microsoft.com/office/drawing/2014/main" id="{B426EABF-15A1-4212-8C2C-1518990AA07C}"/>
              </a:ext>
            </a:extLst>
          </p:cNvPr>
          <p:cNvSpPr/>
          <p:nvPr/>
        </p:nvSpPr>
        <p:spPr>
          <a:xfrm>
            <a:off x="1564393" y="4310215"/>
            <a:ext cx="9427066" cy="456535"/>
          </a:xfrm>
          <a:prstGeom prst="rect">
            <a:avLst/>
          </a:prstGeom>
          <a:solidFill>
            <a:srgbClr val="B5C633">
              <a:alpha val="40000"/>
            </a:srgbClr>
          </a:solidFill>
        </p:spPr>
        <p:txBody>
          <a:bodyPr wrap="square">
            <a:spAutoFit/>
          </a:bodyPr>
          <a:lstStyle/>
          <a:p>
            <a:pPr algn="just">
              <a:lnSpc>
                <a:spcPct val="150000"/>
              </a:lnSpc>
            </a:pPr>
            <a:r>
              <a:rPr lang="fr-FR" dirty="0">
                <a:latin typeface="72 Light" panose="020B0303030000000003" pitchFamily="34" charset="0"/>
                <a:cs typeface="72 Light" panose="020B0303030000000003" pitchFamily="34" charset="0"/>
              </a:rPr>
              <a:t>Le mécanisme donne une « balise » au CA</a:t>
            </a:r>
          </a:p>
        </p:txBody>
      </p:sp>
      <p:sp>
        <p:nvSpPr>
          <p:cNvPr id="7" name="Rectangle 6">
            <a:extLst>
              <a:ext uri="{FF2B5EF4-FFF2-40B4-BE49-F238E27FC236}">
                <a16:creationId xmlns:a16="http://schemas.microsoft.com/office/drawing/2014/main" id="{E4D66B13-0A69-4642-BB73-63FC282D1CD9}"/>
              </a:ext>
            </a:extLst>
          </p:cNvPr>
          <p:cNvSpPr/>
          <p:nvPr/>
        </p:nvSpPr>
        <p:spPr>
          <a:xfrm>
            <a:off x="1564391" y="4978467"/>
            <a:ext cx="9427067" cy="872034"/>
          </a:xfrm>
          <a:prstGeom prst="rect">
            <a:avLst/>
          </a:prstGeom>
          <a:solidFill>
            <a:srgbClr val="B5C633">
              <a:alpha val="10196"/>
            </a:srgbClr>
          </a:solidFill>
        </p:spPr>
        <p:txBody>
          <a:bodyPr wrap="square">
            <a:spAutoFit/>
          </a:bodyPr>
          <a:lstStyle/>
          <a:p>
            <a:pPr algn="just">
              <a:lnSpc>
                <a:spcPct val="150000"/>
              </a:lnSpc>
            </a:pPr>
            <a:r>
              <a:rPr lang="fr-FR" dirty="0">
                <a:latin typeface="72 Light" panose="020B0303030000000003" pitchFamily="34" charset="0"/>
                <a:cs typeface="72 Light" panose="020B0303030000000003" pitchFamily="34" charset="0"/>
              </a:rPr>
              <a:t>Sur base de cette balise et d’autres informations disponibles le CA propose à l’AG la distribution d’un dividende  </a:t>
            </a:r>
          </a:p>
        </p:txBody>
      </p:sp>
    </p:spTree>
    <p:extLst>
      <p:ext uri="{BB962C8B-B14F-4D97-AF65-F5344CB8AC3E}">
        <p14:creationId xmlns:p14="http://schemas.microsoft.com/office/powerpoint/2010/main" val="2807300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DISTRIBUTION D’UN DIVIDENDE – MÉCANISME</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3" name="Rectangle 2">
            <a:extLst>
              <a:ext uri="{FF2B5EF4-FFF2-40B4-BE49-F238E27FC236}">
                <a16:creationId xmlns:a16="http://schemas.microsoft.com/office/drawing/2014/main" id="{32F0CE78-C73C-4372-AF53-FF792A2A81EE}"/>
              </a:ext>
            </a:extLst>
          </p:cNvPr>
          <p:cNvSpPr/>
          <p:nvPr/>
        </p:nvSpPr>
        <p:spPr>
          <a:xfrm>
            <a:off x="3410185" y="1518176"/>
            <a:ext cx="7273211" cy="439607"/>
          </a:xfrm>
          <a:prstGeom prst="rect">
            <a:avLst/>
          </a:prstGeom>
          <a:solidFill>
            <a:srgbClr val="367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RÉSULTAT PAR RAPPORT AU CAPITAL</a:t>
            </a:r>
          </a:p>
        </p:txBody>
      </p:sp>
      <p:sp>
        <p:nvSpPr>
          <p:cNvPr id="7" name="Légende : flèche vers le bas 6">
            <a:extLst>
              <a:ext uri="{FF2B5EF4-FFF2-40B4-BE49-F238E27FC236}">
                <a16:creationId xmlns:a16="http://schemas.microsoft.com/office/drawing/2014/main" id="{F3776B9D-8BA7-4238-819F-436B1E9A6ACF}"/>
              </a:ext>
            </a:extLst>
          </p:cNvPr>
          <p:cNvSpPr/>
          <p:nvPr/>
        </p:nvSpPr>
        <p:spPr>
          <a:xfrm>
            <a:off x="3410186" y="2181718"/>
            <a:ext cx="1632857" cy="1101628"/>
          </a:xfrm>
          <a:prstGeom prst="downArrowCallou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&lt; 2,5%</a:t>
            </a:r>
          </a:p>
        </p:txBody>
      </p:sp>
      <p:sp>
        <p:nvSpPr>
          <p:cNvPr id="12" name="Légende : flèche vers le bas 11">
            <a:extLst>
              <a:ext uri="{FF2B5EF4-FFF2-40B4-BE49-F238E27FC236}">
                <a16:creationId xmlns:a16="http://schemas.microsoft.com/office/drawing/2014/main" id="{E5E194CA-50FC-455D-980E-5A88E7687D8A}"/>
              </a:ext>
            </a:extLst>
          </p:cNvPr>
          <p:cNvSpPr/>
          <p:nvPr/>
        </p:nvSpPr>
        <p:spPr>
          <a:xfrm>
            <a:off x="5290304" y="2181718"/>
            <a:ext cx="1632857" cy="1101628"/>
          </a:xfrm>
          <a:prstGeom prst="downArrowCallou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2,5%  à  5,5%</a:t>
            </a:r>
          </a:p>
        </p:txBody>
      </p:sp>
      <p:sp>
        <p:nvSpPr>
          <p:cNvPr id="13" name="Légende : flèche vers le bas 12">
            <a:extLst>
              <a:ext uri="{FF2B5EF4-FFF2-40B4-BE49-F238E27FC236}">
                <a16:creationId xmlns:a16="http://schemas.microsoft.com/office/drawing/2014/main" id="{877DD574-F2EB-4F76-8FFC-08DF5D2FF510}"/>
              </a:ext>
            </a:extLst>
          </p:cNvPr>
          <p:cNvSpPr/>
          <p:nvPr/>
        </p:nvSpPr>
        <p:spPr>
          <a:xfrm>
            <a:off x="7170422" y="2181718"/>
            <a:ext cx="1632857" cy="1101628"/>
          </a:xfrm>
          <a:prstGeom prst="downArrowCallou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5,5%  à  9,5%</a:t>
            </a:r>
          </a:p>
        </p:txBody>
      </p:sp>
      <p:sp>
        <p:nvSpPr>
          <p:cNvPr id="14" name="Légende : flèche vers le bas 13">
            <a:extLst>
              <a:ext uri="{FF2B5EF4-FFF2-40B4-BE49-F238E27FC236}">
                <a16:creationId xmlns:a16="http://schemas.microsoft.com/office/drawing/2014/main" id="{F520768F-5F44-4620-B4C8-F2DBD9EE7C74}"/>
              </a:ext>
            </a:extLst>
          </p:cNvPr>
          <p:cNvSpPr/>
          <p:nvPr/>
        </p:nvSpPr>
        <p:spPr>
          <a:xfrm>
            <a:off x="9055984" y="2181718"/>
            <a:ext cx="1632857" cy="1101628"/>
          </a:xfrm>
          <a:prstGeom prst="downArrowCallou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&gt; 9,5%</a:t>
            </a:r>
          </a:p>
        </p:txBody>
      </p:sp>
      <p:sp>
        <p:nvSpPr>
          <p:cNvPr id="11" name="Rectangle 10">
            <a:extLst>
              <a:ext uri="{FF2B5EF4-FFF2-40B4-BE49-F238E27FC236}">
                <a16:creationId xmlns:a16="http://schemas.microsoft.com/office/drawing/2014/main" id="{4006400E-EB08-462C-A055-051E3EA91D6C}"/>
              </a:ext>
            </a:extLst>
          </p:cNvPr>
          <p:cNvSpPr/>
          <p:nvPr/>
        </p:nvSpPr>
        <p:spPr>
          <a:xfrm>
            <a:off x="3935033" y="3589240"/>
            <a:ext cx="583163" cy="1626497"/>
          </a:xfrm>
          <a:prstGeom prst="rect">
            <a:avLst/>
          </a:prstGeom>
          <a:solidFill>
            <a:srgbClr val="6B9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80%</a:t>
            </a:r>
          </a:p>
        </p:txBody>
      </p:sp>
      <p:sp>
        <p:nvSpPr>
          <p:cNvPr id="16" name="Rectangle 15">
            <a:extLst>
              <a:ext uri="{FF2B5EF4-FFF2-40B4-BE49-F238E27FC236}">
                <a16:creationId xmlns:a16="http://schemas.microsoft.com/office/drawing/2014/main" id="{1EB8C12C-4C7D-45CE-B7AB-6DB18C73D449}"/>
              </a:ext>
            </a:extLst>
          </p:cNvPr>
          <p:cNvSpPr/>
          <p:nvPr/>
        </p:nvSpPr>
        <p:spPr>
          <a:xfrm>
            <a:off x="3935033" y="5215737"/>
            <a:ext cx="583163" cy="544286"/>
          </a:xfrm>
          <a:prstGeom prst="rect">
            <a:avLst/>
          </a:prstGeom>
          <a:solidFill>
            <a:srgbClr val="E5E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20%</a:t>
            </a:r>
          </a:p>
        </p:txBody>
      </p:sp>
      <p:sp>
        <p:nvSpPr>
          <p:cNvPr id="17" name="Rectangle 16">
            <a:extLst>
              <a:ext uri="{FF2B5EF4-FFF2-40B4-BE49-F238E27FC236}">
                <a16:creationId xmlns:a16="http://schemas.microsoft.com/office/drawing/2014/main" id="{AB3AFF40-1E5A-4B9C-B4C6-6074369A802B}"/>
              </a:ext>
            </a:extLst>
          </p:cNvPr>
          <p:cNvSpPr/>
          <p:nvPr/>
        </p:nvSpPr>
        <p:spPr>
          <a:xfrm>
            <a:off x="5815151" y="3587670"/>
            <a:ext cx="583163" cy="1305213"/>
          </a:xfrm>
          <a:prstGeom prst="rect">
            <a:avLst/>
          </a:prstGeom>
          <a:solidFill>
            <a:srgbClr val="6B9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66%</a:t>
            </a:r>
          </a:p>
        </p:txBody>
      </p:sp>
      <p:sp>
        <p:nvSpPr>
          <p:cNvPr id="18" name="Rectangle 17">
            <a:extLst>
              <a:ext uri="{FF2B5EF4-FFF2-40B4-BE49-F238E27FC236}">
                <a16:creationId xmlns:a16="http://schemas.microsoft.com/office/drawing/2014/main" id="{9E37765D-7C09-4E1E-A4A6-856FE5C878C8}"/>
              </a:ext>
            </a:extLst>
          </p:cNvPr>
          <p:cNvSpPr/>
          <p:nvPr/>
        </p:nvSpPr>
        <p:spPr>
          <a:xfrm>
            <a:off x="5815151" y="4892883"/>
            <a:ext cx="583163" cy="865570"/>
          </a:xfrm>
          <a:prstGeom prst="rect">
            <a:avLst/>
          </a:prstGeom>
          <a:solidFill>
            <a:srgbClr val="E5E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33%</a:t>
            </a:r>
          </a:p>
        </p:txBody>
      </p:sp>
      <p:sp>
        <p:nvSpPr>
          <p:cNvPr id="20" name="Rectangle 19">
            <a:extLst>
              <a:ext uri="{FF2B5EF4-FFF2-40B4-BE49-F238E27FC236}">
                <a16:creationId xmlns:a16="http://schemas.microsoft.com/office/drawing/2014/main" id="{38BCACD6-94BC-40D1-8FF0-0B42559EA59F}"/>
              </a:ext>
            </a:extLst>
          </p:cNvPr>
          <p:cNvSpPr/>
          <p:nvPr/>
        </p:nvSpPr>
        <p:spPr>
          <a:xfrm>
            <a:off x="7695269" y="3587671"/>
            <a:ext cx="583163" cy="1086138"/>
          </a:xfrm>
          <a:prstGeom prst="rect">
            <a:avLst/>
          </a:prstGeom>
          <a:solidFill>
            <a:srgbClr val="6B9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50%</a:t>
            </a:r>
          </a:p>
        </p:txBody>
      </p:sp>
      <p:sp>
        <p:nvSpPr>
          <p:cNvPr id="21" name="Rectangle 20">
            <a:extLst>
              <a:ext uri="{FF2B5EF4-FFF2-40B4-BE49-F238E27FC236}">
                <a16:creationId xmlns:a16="http://schemas.microsoft.com/office/drawing/2014/main" id="{22C0EDD9-3A76-4606-B6B9-2E6E1531BEAF}"/>
              </a:ext>
            </a:extLst>
          </p:cNvPr>
          <p:cNvSpPr/>
          <p:nvPr/>
        </p:nvSpPr>
        <p:spPr>
          <a:xfrm>
            <a:off x="7695269" y="4673809"/>
            <a:ext cx="583163" cy="1086137"/>
          </a:xfrm>
          <a:prstGeom prst="rect">
            <a:avLst/>
          </a:prstGeom>
          <a:solidFill>
            <a:srgbClr val="E5E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50%</a:t>
            </a:r>
          </a:p>
        </p:txBody>
      </p:sp>
      <p:sp>
        <p:nvSpPr>
          <p:cNvPr id="22" name="Rectangle 21">
            <a:extLst>
              <a:ext uri="{FF2B5EF4-FFF2-40B4-BE49-F238E27FC236}">
                <a16:creationId xmlns:a16="http://schemas.microsoft.com/office/drawing/2014/main" id="{5CC1FDF9-2EA8-49D8-8E90-3800BF70F5F4}"/>
              </a:ext>
            </a:extLst>
          </p:cNvPr>
          <p:cNvSpPr/>
          <p:nvPr/>
        </p:nvSpPr>
        <p:spPr>
          <a:xfrm>
            <a:off x="9050540" y="3587671"/>
            <a:ext cx="1643744" cy="781972"/>
          </a:xfrm>
          <a:prstGeom prst="rect">
            <a:avLst/>
          </a:prstGeom>
          <a:solidFill>
            <a:srgbClr val="6B9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Plafond à 6%</a:t>
            </a:r>
          </a:p>
        </p:txBody>
      </p:sp>
      <p:sp>
        <p:nvSpPr>
          <p:cNvPr id="23" name="Rectangle 22">
            <a:extLst>
              <a:ext uri="{FF2B5EF4-FFF2-40B4-BE49-F238E27FC236}">
                <a16:creationId xmlns:a16="http://schemas.microsoft.com/office/drawing/2014/main" id="{969C0CEC-5AB9-4299-AC0A-4AAF7C369ADC}"/>
              </a:ext>
            </a:extLst>
          </p:cNvPr>
          <p:cNvSpPr/>
          <p:nvPr/>
        </p:nvSpPr>
        <p:spPr>
          <a:xfrm>
            <a:off x="9050541" y="4369643"/>
            <a:ext cx="1643743" cy="1390303"/>
          </a:xfrm>
          <a:prstGeom prst="rect">
            <a:avLst/>
          </a:prstGeom>
          <a:solidFill>
            <a:srgbClr val="E5E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Solde restant</a:t>
            </a:r>
          </a:p>
        </p:txBody>
      </p:sp>
      <p:sp>
        <p:nvSpPr>
          <p:cNvPr id="15" name="Flèche : pentagone 14">
            <a:extLst>
              <a:ext uri="{FF2B5EF4-FFF2-40B4-BE49-F238E27FC236}">
                <a16:creationId xmlns:a16="http://schemas.microsoft.com/office/drawing/2014/main" id="{A089FF2E-A099-4FF5-8AB1-AE39AA307375}"/>
              </a:ext>
            </a:extLst>
          </p:cNvPr>
          <p:cNvSpPr/>
          <p:nvPr/>
        </p:nvSpPr>
        <p:spPr>
          <a:xfrm>
            <a:off x="1235324" y="3896272"/>
            <a:ext cx="1737360" cy="688007"/>
          </a:xfrm>
          <a:prstGeom prst="homePlate">
            <a:avLst/>
          </a:prstGeom>
          <a:solidFill>
            <a:srgbClr val="6B9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Dividende</a:t>
            </a:r>
          </a:p>
        </p:txBody>
      </p:sp>
      <p:sp>
        <p:nvSpPr>
          <p:cNvPr id="25" name="Flèche : pentagone 24">
            <a:extLst>
              <a:ext uri="{FF2B5EF4-FFF2-40B4-BE49-F238E27FC236}">
                <a16:creationId xmlns:a16="http://schemas.microsoft.com/office/drawing/2014/main" id="{EE156BE6-0A05-48B9-8A7E-F864B41A1DF7}"/>
              </a:ext>
            </a:extLst>
          </p:cNvPr>
          <p:cNvSpPr/>
          <p:nvPr/>
        </p:nvSpPr>
        <p:spPr>
          <a:xfrm>
            <a:off x="1235324" y="4984243"/>
            <a:ext cx="1737360" cy="688007"/>
          </a:xfrm>
          <a:prstGeom prst="homePlate">
            <a:avLst/>
          </a:prstGeom>
          <a:solidFill>
            <a:srgbClr val="E5E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Bénéfice reporté</a:t>
            </a:r>
          </a:p>
        </p:txBody>
      </p:sp>
    </p:spTree>
    <p:extLst>
      <p:ext uri="{BB962C8B-B14F-4D97-AF65-F5344CB8AC3E}">
        <p14:creationId xmlns:p14="http://schemas.microsoft.com/office/powerpoint/2010/main" val="10962092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DISTRIBUTION D’UN DIVIDENDE – EXEMPLES</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24" name="Content Placeholder 2">
            <a:extLst>
              <a:ext uri="{FF2B5EF4-FFF2-40B4-BE49-F238E27FC236}">
                <a16:creationId xmlns:a16="http://schemas.microsoft.com/office/drawing/2014/main" id="{4E508B86-5E9D-4CEB-92AA-FC2DCAA08DDA}"/>
              </a:ext>
            </a:extLst>
          </p:cNvPr>
          <p:cNvSpPr>
            <a:spLocks noGrp="1"/>
          </p:cNvSpPr>
          <p:nvPr>
            <p:ph idx="1"/>
          </p:nvPr>
        </p:nvSpPr>
        <p:spPr>
          <a:xfrm>
            <a:off x="4317206" y="2334584"/>
            <a:ext cx="6612414" cy="877942"/>
          </a:xfrm>
          <a:solidFill>
            <a:srgbClr val="F5F8E4"/>
          </a:solidFill>
        </p:spPr>
        <p:txBody>
          <a:bodyPr>
            <a:normAutofit lnSpcReduction="10000"/>
          </a:bodyPr>
          <a:lstStyle/>
          <a:p>
            <a:pPr marL="685800" lvl="4" indent="-342900" algn="just">
              <a:lnSpc>
                <a:spcPct val="150000"/>
              </a:lnSpc>
              <a:buFont typeface="+mj-lt"/>
              <a:buAutoNum type="alphaLcPeriod"/>
              <a:tabLst>
                <a:tab pos="269875" algn="l"/>
              </a:tabLst>
            </a:pPr>
            <a:r>
              <a:rPr lang="fr-FR" sz="1600" dirty="0">
                <a:latin typeface="72 Light" panose="020B0303030000000003" pitchFamily="34" charset="0"/>
                <a:cs typeface="72 Light" panose="020B0303030000000003" pitchFamily="34" charset="0"/>
              </a:rPr>
              <a:t>on distribue 80% soit 16 000 €</a:t>
            </a:r>
          </a:p>
          <a:p>
            <a:pPr marL="685800" lvl="4" indent="-342900" algn="just">
              <a:lnSpc>
                <a:spcPct val="150000"/>
              </a:lnSpc>
              <a:buFont typeface="+mj-lt"/>
              <a:buAutoNum type="alphaLcPeriod"/>
              <a:tabLst>
                <a:tab pos="269875" algn="l"/>
              </a:tabLst>
            </a:pPr>
            <a:r>
              <a:rPr lang="fr-FR" sz="1600" dirty="0">
                <a:latin typeface="72 Light" panose="020B0303030000000003" pitchFamily="34" charset="0"/>
                <a:cs typeface="72 Light" panose="020B0303030000000003" pitchFamily="34" charset="0"/>
              </a:rPr>
              <a:t>et le solde - soit 4 000 € - est mis en bénéfice reporté</a:t>
            </a:r>
          </a:p>
          <a:p>
            <a:pPr marL="342900" lvl="4" indent="0" algn="just">
              <a:lnSpc>
                <a:spcPct val="150000"/>
              </a:lnSpc>
              <a:buNone/>
              <a:tabLst>
                <a:tab pos="269875" algn="l"/>
              </a:tabLst>
            </a:pPr>
            <a:endParaRPr lang="fr-FR" sz="1600" dirty="0">
              <a:latin typeface="72 Light" panose="020B0303030000000003" pitchFamily="34" charset="0"/>
              <a:cs typeface="72 Light" panose="020B0303030000000003" pitchFamily="34" charset="0"/>
            </a:endParaRPr>
          </a:p>
          <a:p>
            <a:pPr marL="628650" lvl="4" indent="-285750" algn="just">
              <a:lnSpc>
                <a:spcPct val="150000"/>
              </a:lnSpc>
              <a:buFont typeface="Courier New" panose="02070309020205020404" pitchFamily="49" charset="0"/>
              <a:buChar char="o"/>
              <a:tabLst>
                <a:tab pos="269875" algn="l"/>
              </a:tabLst>
            </a:pPr>
            <a:endParaRPr lang="fr-FR" sz="1800" dirty="0">
              <a:latin typeface="Calibri" panose="020F0502020204030204" pitchFamily="34" charset="0"/>
              <a:cs typeface="Times New Roman" panose="02020603050405020304" pitchFamily="18" charset="0"/>
            </a:endParaRPr>
          </a:p>
          <a:p>
            <a:pPr marL="628650" lvl="4" indent="-285750" algn="just">
              <a:lnSpc>
                <a:spcPct val="150000"/>
              </a:lnSpc>
              <a:buFont typeface="Courier New" panose="02070309020205020404" pitchFamily="49" charset="0"/>
              <a:buChar char="o"/>
              <a:tabLst>
                <a:tab pos="269875" algn="l"/>
              </a:tabLst>
            </a:pPr>
            <a:endParaRPr lang="fr-FR" sz="1800" dirty="0">
              <a:latin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CB3CF1F-72F8-468D-BC1E-D075C3CC3463}"/>
              </a:ext>
            </a:extLst>
          </p:cNvPr>
          <p:cNvSpPr txBox="1"/>
          <p:nvPr/>
        </p:nvSpPr>
        <p:spPr>
          <a:xfrm>
            <a:off x="1262380" y="1336317"/>
            <a:ext cx="9667240" cy="509895"/>
          </a:xfrm>
          <a:prstGeom prst="rect">
            <a:avLst/>
          </a:prstGeom>
          <a:solidFill>
            <a:srgbClr val="367436"/>
          </a:solidFill>
        </p:spPr>
        <p:txBody>
          <a:bodyPr wrap="square" rtlCol="0" anchor="ctr" anchorCtr="0">
            <a:noAutofit/>
          </a:bodyPr>
          <a:lstStyle/>
          <a:p>
            <a:pPr algn="ctr"/>
            <a:r>
              <a:rPr lang="fr-FR" b="1" dirty="0">
                <a:solidFill>
                  <a:schemeClr val="bg1"/>
                </a:solidFill>
                <a:latin typeface="72 Light" panose="020B0303030000000003" pitchFamily="34" charset="0"/>
                <a:cs typeface="72 Light" panose="020B0303030000000003" pitchFamily="34" charset="0"/>
              </a:rPr>
              <a:t>Capital éligible:  1 000 000 € au 1</a:t>
            </a:r>
            <a:r>
              <a:rPr lang="fr-FR" b="1" baseline="30000" dirty="0">
                <a:solidFill>
                  <a:schemeClr val="bg1"/>
                </a:solidFill>
                <a:latin typeface="72 Light" panose="020B0303030000000003" pitchFamily="34" charset="0"/>
                <a:cs typeface="72 Light" panose="020B0303030000000003" pitchFamily="34" charset="0"/>
              </a:rPr>
              <a:t>er</a:t>
            </a:r>
            <a:r>
              <a:rPr lang="fr-FR" b="1" dirty="0">
                <a:solidFill>
                  <a:schemeClr val="bg1"/>
                </a:solidFill>
                <a:latin typeface="72 Light" panose="020B0303030000000003" pitchFamily="34" charset="0"/>
                <a:cs typeface="72 Light" panose="020B0303030000000003" pitchFamily="34" charset="0"/>
              </a:rPr>
              <a:t> janvier de l’exercice clôturé</a:t>
            </a:r>
          </a:p>
        </p:txBody>
      </p:sp>
      <p:sp>
        <p:nvSpPr>
          <p:cNvPr id="5" name="Rectangle 4">
            <a:extLst>
              <a:ext uri="{FF2B5EF4-FFF2-40B4-BE49-F238E27FC236}">
                <a16:creationId xmlns:a16="http://schemas.microsoft.com/office/drawing/2014/main" id="{74B1E527-815A-493B-A2FD-2AF5C11AA15E}"/>
              </a:ext>
            </a:extLst>
          </p:cNvPr>
          <p:cNvSpPr/>
          <p:nvPr/>
        </p:nvSpPr>
        <p:spPr>
          <a:xfrm>
            <a:off x="4317206" y="3395931"/>
            <a:ext cx="6612414" cy="1154675"/>
          </a:xfrm>
          <a:prstGeom prst="rect">
            <a:avLst/>
          </a:prstGeom>
          <a:solidFill>
            <a:srgbClr val="F5F8E4"/>
          </a:solidFill>
        </p:spPr>
        <p:txBody>
          <a:bodyPr wrap="square">
            <a:spAutoFit/>
          </a:bodyPr>
          <a:lstStyle/>
          <a:p>
            <a:pPr marL="685800" lvl="4" indent="-342900" algn="just">
              <a:lnSpc>
                <a:spcPct val="150000"/>
              </a:lnSpc>
              <a:buFont typeface="+mj-lt"/>
              <a:buAutoNum type="alphaLcPeriod"/>
              <a:tabLst>
                <a:tab pos="269875" algn="l"/>
              </a:tabLst>
            </a:pPr>
            <a:r>
              <a:rPr lang="fr-FR" sz="1600" dirty="0">
                <a:latin typeface="72 Light" panose="020B0303030000000003" pitchFamily="34" charset="0"/>
                <a:cs typeface="72 Light" panose="020B0303030000000003" pitchFamily="34" charset="0"/>
              </a:rPr>
              <a:t>on distribue les 20 000 € de la première tranche* + 2/3 du solde (25 000 €) soit 16 666,66 €  </a:t>
            </a:r>
            <a:r>
              <a:rPr lang="fr-FR" sz="1600" dirty="0">
                <a:latin typeface="72 Light" panose="020B0303030000000003" pitchFamily="34" charset="0"/>
                <a:cs typeface="72 Light" panose="020B0303030000000003" pitchFamily="34" charset="0"/>
                <a:sym typeface="Wingdings" panose="05000000000000000000" pitchFamily="2" charset="2"/>
              </a:rPr>
              <a:t> Total à redistribuer =</a:t>
            </a:r>
            <a:r>
              <a:rPr lang="fr-FR" sz="1600" dirty="0">
                <a:latin typeface="72 Light" panose="020B0303030000000003" pitchFamily="34" charset="0"/>
                <a:cs typeface="72 Light" panose="020B0303030000000003" pitchFamily="34" charset="0"/>
              </a:rPr>
              <a:t> 36 666,66 €</a:t>
            </a:r>
          </a:p>
          <a:p>
            <a:pPr marL="685800" lvl="4" indent="-342900" algn="just">
              <a:lnSpc>
                <a:spcPct val="150000"/>
              </a:lnSpc>
              <a:buFont typeface="+mj-lt"/>
              <a:buAutoNum type="alphaLcPeriod"/>
              <a:tabLst>
                <a:tab pos="269875" algn="l"/>
              </a:tabLst>
            </a:pPr>
            <a:r>
              <a:rPr lang="fr-FR" sz="1600" dirty="0">
                <a:latin typeface="72 Light" panose="020B0303030000000003" pitchFamily="34" charset="0"/>
                <a:cs typeface="72 Light" panose="020B0303030000000003" pitchFamily="34" charset="0"/>
              </a:rPr>
              <a:t>et le solde - soit 13 333,34 € - est mis en bénéfice reporté</a:t>
            </a:r>
          </a:p>
        </p:txBody>
      </p:sp>
      <p:sp>
        <p:nvSpPr>
          <p:cNvPr id="6" name="Rectangle 5">
            <a:extLst>
              <a:ext uri="{FF2B5EF4-FFF2-40B4-BE49-F238E27FC236}">
                <a16:creationId xmlns:a16="http://schemas.microsoft.com/office/drawing/2014/main" id="{D8D4D37D-B67E-459D-8193-661355B1B0C5}"/>
              </a:ext>
            </a:extLst>
          </p:cNvPr>
          <p:cNvSpPr/>
          <p:nvPr/>
        </p:nvSpPr>
        <p:spPr>
          <a:xfrm>
            <a:off x="4317206" y="4741774"/>
            <a:ext cx="6612414" cy="877942"/>
          </a:xfrm>
          <a:prstGeom prst="rect">
            <a:avLst/>
          </a:prstGeom>
          <a:solidFill>
            <a:srgbClr val="F5F8E4"/>
          </a:solidFill>
        </p:spPr>
        <p:txBody>
          <a:bodyPr wrap="square">
            <a:noAutofit/>
          </a:bodyPr>
          <a:lstStyle/>
          <a:p>
            <a:pPr marL="685800" lvl="4" indent="-342900" algn="just">
              <a:lnSpc>
                <a:spcPct val="150000"/>
              </a:lnSpc>
              <a:buFont typeface="+mj-lt"/>
              <a:buAutoNum type="alphaLcPeriod"/>
              <a:tabLst>
                <a:tab pos="269875" algn="l"/>
              </a:tabLst>
            </a:pPr>
            <a:r>
              <a:rPr lang="fr-FR" sz="1600" dirty="0">
                <a:latin typeface="72 Light" panose="020B0303030000000003" pitchFamily="34" charset="0"/>
                <a:cs typeface="72 Light" panose="020B0303030000000003" pitchFamily="34" charset="0"/>
              </a:rPr>
              <a:t>on distribue 6% soit 60 000€</a:t>
            </a:r>
          </a:p>
          <a:p>
            <a:pPr marL="685800" lvl="4" indent="-342900" algn="just">
              <a:lnSpc>
                <a:spcPct val="150000"/>
              </a:lnSpc>
              <a:buFont typeface="+mj-lt"/>
              <a:buAutoNum type="alphaLcPeriod"/>
              <a:tabLst>
                <a:tab pos="269875" algn="l"/>
              </a:tabLst>
            </a:pPr>
            <a:r>
              <a:rPr lang="fr-FR" sz="1600" dirty="0">
                <a:latin typeface="72 Light" panose="020B0303030000000003" pitchFamily="34" charset="0"/>
                <a:cs typeface="72 Light" panose="020B0303030000000003" pitchFamily="34" charset="0"/>
              </a:rPr>
              <a:t>le solde - soit 40 000€ - est mis en bénéfice reporté</a:t>
            </a:r>
          </a:p>
        </p:txBody>
      </p:sp>
      <p:sp>
        <p:nvSpPr>
          <p:cNvPr id="29" name="Flèche : pentagone 28">
            <a:extLst>
              <a:ext uri="{FF2B5EF4-FFF2-40B4-BE49-F238E27FC236}">
                <a16:creationId xmlns:a16="http://schemas.microsoft.com/office/drawing/2014/main" id="{CA5D6ED4-E130-4BB1-BCF2-03A124CB992D}"/>
              </a:ext>
            </a:extLst>
          </p:cNvPr>
          <p:cNvSpPr/>
          <p:nvPr/>
        </p:nvSpPr>
        <p:spPr>
          <a:xfrm>
            <a:off x="1262380" y="2334584"/>
            <a:ext cx="2570350" cy="877942"/>
          </a:xfrm>
          <a:prstGeom prst="homePlate">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72 Light" panose="020B0303030000000003" pitchFamily="34" charset="0"/>
                <a:cs typeface="72 Light" panose="020B0303030000000003" pitchFamily="34" charset="0"/>
              </a:rPr>
              <a:t>Résultat  = 20 000 €</a:t>
            </a:r>
          </a:p>
          <a:p>
            <a:pPr algn="ctr"/>
            <a:r>
              <a:rPr lang="fr-FR" sz="1400" b="1" dirty="0">
                <a:solidFill>
                  <a:schemeClr val="bg1"/>
                </a:solidFill>
                <a:latin typeface="72 Light" panose="020B0303030000000003" pitchFamily="34" charset="0"/>
                <a:cs typeface="72 Light" panose="020B0303030000000003" pitchFamily="34" charset="0"/>
              </a:rPr>
              <a:t>&lt; 2,5%</a:t>
            </a:r>
          </a:p>
        </p:txBody>
      </p:sp>
      <p:sp>
        <p:nvSpPr>
          <p:cNvPr id="30" name="Flèche : pentagone 29">
            <a:extLst>
              <a:ext uri="{FF2B5EF4-FFF2-40B4-BE49-F238E27FC236}">
                <a16:creationId xmlns:a16="http://schemas.microsoft.com/office/drawing/2014/main" id="{817DC493-6EED-46B8-A0DA-7AF49230100F}"/>
              </a:ext>
            </a:extLst>
          </p:cNvPr>
          <p:cNvSpPr/>
          <p:nvPr/>
        </p:nvSpPr>
        <p:spPr>
          <a:xfrm>
            <a:off x="1262380" y="3510925"/>
            <a:ext cx="2570350" cy="932449"/>
          </a:xfrm>
          <a:prstGeom prst="homePlate">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72 Light" panose="020B0303030000000003" pitchFamily="34" charset="0"/>
                <a:cs typeface="72 Light" panose="020B0303030000000003" pitchFamily="34" charset="0"/>
              </a:rPr>
              <a:t>Résultat  = 50 000 €</a:t>
            </a:r>
          </a:p>
          <a:p>
            <a:pPr algn="ctr"/>
            <a:r>
              <a:rPr lang="fr-FR" sz="1600" b="1" dirty="0">
                <a:solidFill>
                  <a:schemeClr val="bg1"/>
                </a:solidFill>
                <a:latin typeface="72 Light" panose="020B0303030000000003" pitchFamily="34" charset="0"/>
                <a:cs typeface="72 Light" panose="020B0303030000000003" pitchFamily="34" charset="0"/>
              </a:rPr>
              <a:t>Entre 2,5% et 5,5%</a:t>
            </a:r>
          </a:p>
        </p:txBody>
      </p:sp>
      <p:sp>
        <p:nvSpPr>
          <p:cNvPr id="31" name="Flèche : pentagone 30">
            <a:extLst>
              <a:ext uri="{FF2B5EF4-FFF2-40B4-BE49-F238E27FC236}">
                <a16:creationId xmlns:a16="http://schemas.microsoft.com/office/drawing/2014/main" id="{ED75B5A4-3360-48A3-A283-057026F53BD2}"/>
              </a:ext>
            </a:extLst>
          </p:cNvPr>
          <p:cNvSpPr/>
          <p:nvPr/>
        </p:nvSpPr>
        <p:spPr>
          <a:xfrm>
            <a:off x="1262379" y="4741775"/>
            <a:ext cx="2570351" cy="877941"/>
          </a:xfrm>
          <a:prstGeom prst="homePlate">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72 Light" panose="020B0303030000000003" pitchFamily="34" charset="0"/>
                <a:cs typeface="72 Light" panose="020B0303030000000003" pitchFamily="34" charset="0"/>
              </a:rPr>
              <a:t>Résultat  = 100 000 €</a:t>
            </a:r>
          </a:p>
          <a:p>
            <a:pPr algn="ctr"/>
            <a:r>
              <a:rPr lang="fr-FR" sz="1400" b="1" dirty="0">
                <a:solidFill>
                  <a:schemeClr val="bg1"/>
                </a:solidFill>
                <a:latin typeface="72 Light" panose="020B0303030000000003" pitchFamily="34" charset="0"/>
                <a:cs typeface="72 Light" panose="020B0303030000000003" pitchFamily="34" charset="0"/>
              </a:rPr>
              <a:t>&gt; 9,5%</a:t>
            </a:r>
          </a:p>
        </p:txBody>
      </p:sp>
      <p:sp>
        <p:nvSpPr>
          <p:cNvPr id="3" name="TextBox 2">
            <a:extLst>
              <a:ext uri="{FF2B5EF4-FFF2-40B4-BE49-F238E27FC236}">
                <a16:creationId xmlns:a16="http://schemas.microsoft.com/office/drawing/2014/main" id="{1A12B984-60EC-42CF-A920-E6C3AE5DF865}"/>
              </a:ext>
            </a:extLst>
          </p:cNvPr>
          <p:cNvSpPr txBox="1"/>
          <p:nvPr/>
        </p:nvSpPr>
        <p:spPr>
          <a:xfrm>
            <a:off x="4492101" y="6169994"/>
            <a:ext cx="4998128" cy="369332"/>
          </a:xfrm>
          <a:prstGeom prst="rect">
            <a:avLst/>
          </a:prstGeom>
          <a:noFill/>
        </p:spPr>
        <p:txBody>
          <a:bodyPr wrap="square" rtlCol="0">
            <a:spAutoFit/>
          </a:bodyPr>
          <a:lstStyle/>
          <a:p>
            <a:r>
              <a:rPr lang="en-GB" dirty="0">
                <a:latin typeface="72 Light" panose="020B0303030000000003" pitchFamily="34" charset="0"/>
                <a:cs typeface="72 Light" panose="020B0303030000000003" pitchFamily="34" charset="0"/>
              </a:rPr>
              <a:t>*= 80% de la première tranche de  25 000</a:t>
            </a:r>
            <a:r>
              <a:rPr lang="fr-FR" sz="1800" dirty="0">
                <a:latin typeface="72 Light" panose="020B0303030000000003" pitchFamily="34" charset="0"/>
                <a:cs typeface="72 Light" panose="020B0303030000000003" pitchFamily="34" charset="0"/>
              </a:rPr>
              <a:t> €</a:t>
            </a:r>
            <a:r>
              <a:rPr lang="en-GB" dirty="0">
                <a:latin typeface="72 Light" panose="020B0303030000000003" pitchFamily="34" charset="0"/>
                <a:cs typeface="72 Light" panose="020B0303030000000003" pitchFamily="34" charset="0"/>
              </a:rPr>
              <a:t>  </a:t>
            </a:r>
          </a:p>
        </p:txBody>
      </p:sp>
    </p:spTree>
    <p:extLst>
      <p:ext uri="{BB962C8B-B14F-4D97-AF65-F5344CB8AC3E}">
        <p14:creationId xmlns:p14="http://schemas.microsoft.com/office/powerpoint/2010/main" val="841802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DISTRIBUTION D’UN DIVIDENDE – EXERCICE 2020</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24" name="Content Placeholder 2">
            <a:extLst>
              <a:ext uri="{FF2B5EF4-FFF2-40B4-BE49-F238E27FC236}">
                <a16:creationId xmlns:a16="http://schemas.microsoft.com/office/drawing/2014/main" id="{4E508B86-5E9D-4CEB-92AA-FC2DCAA08DDA}"/>
              </a:ext>
            </a:extLst>
          </p:cNvPr>
          <p:cNvSpPr>
            <a:spLocks noGrp="1"/>
          </p:cNvSpPr>
          <p:nvPr>
            <p:ph idx="1"/>
          </p:nvPr>
        </p:nvSpPr>
        <p:spPr>
          <a:xfrm>
            <a:off x="4317206" y="2334584"/>
            <a:ext cx="6612414" cy="877942"/>
          </a:xfrm>
          <a:solidFill>
            <a:srgbClr val="F5F8E4"/>
          </a:solidFill>
        </p:spPr>
        <p:txBody>
          <a:bodyPr>
            <a:normAutofit lnSpcReduction="10000"/>
          </a:bodyPr>
          <a:lstStyle/>
          <a:p>
            <a:pPr marL="685800" lvl="4" indent="-342900" algn="just">
              <a:lnSpc>
                <a:spcPct val="150000"/>
              </a:lnSpc>
              <a:buFont typeface="+mj-lt"/>
              <a:buAutoNum type="alphaLcPeriod"/>
              <a:tabLst>
                <a:tab pos="269875" algn="l"/>
              </a:tabLst>
            </a:pPr>
            <a:r>
              <a:rPr lang="fr-FR" sz="1600" dirty="0">
                <a:latin typeface="72 Light" panose="020B0303030000000003" pitchFamily="34" charset="0"/>
                <a:cs typeface="72 Light" panose="020B0303030000000003" pitchFamily="34" charset="0"/>
              </a:rPr>
              <a:t>on distribue 80% soit 15 286,40 €</a:t>
            </a:r>
          </a:p>
          <a:p>
            <a:pPr marL="685800" lvl="4" indent="-342900" algn="just">
              <a:lnSpc>
                <a:spcPct val="150000"/>
              </a:lnSpc>
              <a:buFont typeface="+mj-lt"/>
              <a:buAutoNum type="alphaLcPeriod"/>
              <a:tabLst>
                <a:tab pos="269875" algn="l"/>
              </a:tabLst>
            </a:pPr>
            <a:r>
              <a:rPr lang="fr-FR" sz="1600" dirty="0">
                <a:latin typeface="72 Light" panose="020B0303030000000003" pitchFamily="34" charset="0"/>
                <a:cs typeface="72 Light" panose="020B0303030000000003" pitchFamily="34" charset="0"/>
              </a:rPr>
              <a:t>et le solde - </a:t>
            </a:r>
            <a:r>
              <a:rPr lang="fr-FR" sz="1600">
                <a:latin typeface="72 Light" panose="020B0303030000000003" pitchFamily="34" charset="0"/>
                <a:cs typeface="72 Light" panose="020B0303030000000003" pitchFamily="34" charset="0"/>
              </a:rPr>
              <a:t>soit 3821,60 </a:t>
            </a:r>
            <a:r>
              <a:rPr lang="fr-FR" sz="1600" dirty="0">
                <a:latin typeface="72 Light" panose="020B0303030000000003" pitchFamily="34" charset="0"/>
                <a:cs typeface="72 Light" panose="020B0303030000000003" pitchFamily="34" charset="0"/>
              </a:rPr>
              <a:t>€ - est mis en bénéfice reporté</a:t>
            </a:r>
          </a:p>
          <a:p>
            <a:pPr marL="342900" lvl="4" indent="0" algn="just">
              <a:lnSpc>
                <a:spcPct val="150000"/>
              </a:lnSpc>
              <a:buNone/>
              <a:tabLst>
                <a:tab pos="269875" algn="l"/>
              </a:tabLst>
            </a:pPr>
            <a:endParaRPr lang="fr-FR" sz="1600" dirty="0">
              <a:latin typeface="72 Light" panose="020B0303030000000003" pitchFamily="34" charset="0"/>
              <a:cs typeface="72 Light" panose="020B0303030000000003" pitchFamily="34" charset="0"/>
            </a:endParaRPr>
          </a:p>
          <a:p>
            <a:pPr marL="628650" lvl="4" indent="-285750" algn="just">
              <a:lnSpc>
                <a:spcPct val="150000"/>
              </a:lnSpc>
              <a:buFont typeface="Courier New" panose="02070309020205020404" pitchFamily="49" charset="0"/>
              <a:buChar char="o"/>
              <a:tabLst>
                <a:tab pos="269875" algn="l"/>
              </a:tabLst>
            </a:pPr>
            <a:endParaRPr lang="fr-FR" sz="1800" dirty="0">
              <a:latin typeface="Calibri" panose="020F0502020204030204" pitchFamily="34" charset="0"/>
              <a:cs typeface="Times New Roman" panose="02020603050405020304" pitchFamily="18" charset="0"/>
            </a:endParaRPr>
          </a:p>
          <a:p>
            <a:pPr marL="628650" lvl="4" indent="-285750" algn="just">
              <a:lnSpc>
                <a:spcPct val="150000"/>
              </a:lnSpc>
              <a:buFont typeface="Courier New" panose="02070309020205020404" pitchFamily="49" charset="0"/>
              <a:buChar char="o"/>
              <a:tabLst>
                <a:tab pos="269875" algn="l"/>
              </a:tabLst>
            </a:pPr>
            <a:endParaRPr lang="fr-FR" sz="1800" dirty="0">
              <a:latin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CB3CF1F-72F8-468D-BC1E-D075C3CC3463}"/>
              </a:ext>
            </a:extLst>
          </p:cNvPr>
          <p:cNvSpPr txBox="1"/>
          <p:nvPr/>
        </p:nvSpPr>
        <p:spPr>
          <a:xfrm>
            <a:off x="1262229" y="1391740"/>
            <a:ext cx="9667240" cy="509895"/>
          </a:xfrm>
          <a:prstGeom prst="rect">
            <a:avLst/>
          </a:prstGeom>
          <a:solidFill>
            <a:srgbClr val="367436"/>
          </a:solidFill>
        </p:spPr>
        <p:txBody>
          <a:bodyPr wrap="square" rtlCol="0" anchor="ctr" anchorCtr="0">
            <a:noAutofit/>
          </a:bodyPr>
          <a:lstStyle/>
          <a:p>
            <a:pPr algn="ctr"/>
            <a:r>
              <a:rPr lang="fr-FR" b="1" dirty="0">
                <a:solidFill>
                  <a:schemeClr val="bg1"/>
                </a:solidFill>
                <a:latin typeface="72 Light" panose="020B0303030000000003" pitchFamily="34" charset="0"/>
                <a:cs typeface="72 Light" panose="020B0303030000000003" pitchFamily="34" charset="0"/>
              </a:rPr>
              <a:t>Capital éligible au 01.01.2020* : 897 000 € </a:t>
            </a:r>
          </a:p>
        </p:txBody>
      </p:sp>
      <p:sp>
        <p:nvSpPr>
          <p:cNvPr id="5" name="Rectangle 4">
            <a:extLst>
              <a:ext uri="{FF2B5EF4-FFF2-40B4-BE49-F238E27FC236}">
                <a16:creationId xmlns:a16="http://schemas.microsoft.com/office/drawing/2014/main" id="{74B1E527-815A-493B-A2FD-2AF5C11AA15E}"/>
              </a:ext>
            </a:extLst>
          </p:cNvPr>
          <p:cNvSpPr/>
          <p:nvPr/>
        </p:nvSpPr>
        <p:spPr>
          <a:xfrm>
            <a:off x="1262229" y="3645475"/>
            <a:ext cx="9667240" cy="877942"/>
          </a:xfrm>
          <a:prstGeom prst="rect">
            <a:avLst/>
          </a:prstGeom>
          <a:solidFill>
            <a:srgbClr val="F5F8E4"/>
          </a:solidFill>
        </p:spPr>
        <p:txBody>
          <a:bodyPr wrap="square" anchor="ctr" anchorCtr="0">
            <a:noAutofit/>
          </a:bodyPr>
          <a:lstStyle/>
          <a:p>
            <a:pPr marL="342900" lvl="4" algn="ctr">
              <a:lnSpc>
                <a:spcPct val="150000"/>
              </a:lnSpc>
              <a:tabLst>
                <a:tab pos="269875" algn="l"/>
              </a:tabLst>
            </a:pPr>
            <a:r>
              <a:rPr lang="fr-FR" sz="1600" dirty="0">
                <a:latin typeface="72 Light" panose="020B0303030000000003" pitchFamily="34" charset="0"/>
                <a:cs typeface="72 Light" panose="020B0303030000000003" pitchFamily="34" charset="0"/>
              </a:rPr>
              <a:t>La « balise » pour 2020 correspond à un dividende brut de 1,7% pour le coopérateur</a:t>
            </a:r>
          </a:p>
        </p:txBody>
      </p:sp>
      <p:sp>
        <p:nvSpPr>
          <p:cNvPr id="6" name="Rectangle 5">
            <a:extLst>
              <a:ext uri="{FF2B5EF4-FFF2-40B4-BE49-F238E27FC236}">
                <a16:creationId xmlns:a16="http://schemas.microsoft.com/office/drawing/2014/main" id="{D8D4D37D-B67E-459D-8193-661355B1B0C5}"/>
              </a:ext>
            </a:extLst>
          </p:cNvPr>
          <p:cNvSpPr/>
          <p:nvPr/>
        </p:nvSpPr>
        <p:spPr>
          <a:xfrm>
            <a:off x="1262229" y="4956366"/>
            <a:ext cx="9667240" cy="877942"/>
          </a:xfrm>
          <a:prstGeom prst="rect">
            <a:avLst/>
          </a:prstGeom>
          <a:solidFill>
            <a:srgbClr val="F5F8E4"/>
          </a:solidFill>
        </p:spPr>
        <p:txBody>
          <a:bodyPr wrap="square">
            <a:noAutofit/>
          </a:bodyPr>
          <a:lstStyle/>
          <a:p>
            <a:pPr marL="342900" lvl="4" algn="ctr">
              <a:lnSpc>
                <a:spcPct val="150000"/>
              </a:lnSpc>
              <a:tabLst>
                <a:tab pos="269875" algn="l"/>
              </a:tabLst>
            </a:pPr>
            <a:r>
              <a:rPr lang="fr-FR" sz="1600" dirty="0">
                <a:latin typeface="72 Light" panose="020B0303030000000003" pitchFamily="34" charset="0"/>
                <a:cs typeface="72 Light" panose="020B0303030000000003" pitchFamily="34" charset="0"/>
              </a:rPr>
              <a:t>Sur base des perspectives (très bonne année 2020 de </a:t>
            </a:r>
            <a:r>
              <a:rPr lang="fr-FR" sz="1600" dirty="0" err="1">
                <a:latin typeface="72 Light" panose="020B0303030000000003" pitchFamily="34" charset="0"/>
                <a:cs typeface="72 Light" panose="020B0303030000000003" pitchFamily="34" charset="0"/>
              </a:rPr>
              <a:t>Marchôvent</a:t>
            </a:r>
            <a:r>
              <a:rPr lang="fr-FR" sz="1600" dirty="0">
                <a:latin typeface="72 Light" panose="020B0303030000000003" pitchFamily="34" charset="0"/>
                <a:cs typeface="72 Light" panose="020B0303030000000003" pitchFamily="34" charset="0"/>
              </a:rPr>
              <a:t>), le CA propose:</a:t>
            </a:r>
          </a:p>
          <a:p>
            <a:pPr marL="342900" lvl="4" algn="ctr">
              <a:lnSpc>
                <a:spcPct val="150000"/>
              </a:lnSpc>
              <a:tabLst>
                <a:tab pos="269875" algn="l"/>
              </a:tabLst>
            </a:pPr>
            <a:r>
              <a:rPr lang="fr-FR" sz="1600" b="1" dirty="0">
                <a:latin typeface="72 Light" panose="020B0303030000000003" pitchFamily="34" charset="0"/>
                <a:cs typeface="72 Light" panose="020B0303030000000003" pitchFamily="34" charset="0"/>
              </a:rPr>
              <a:t>- Un dividende brut de 2% -</a:t>
            </a:r>
          </a:p>
        </p:txBody>
      </p:sp>
      <p:sp>
        <p:nvSpPr>
          <p:cNvPr id="29" name="Flèche : pentagone 28">
            <a:extLst>
              <a:ext uri="{FF2B5EF4-FFF2-40B4-BE49-F238E27FC236}">
                <a16:creationId xmlns:a16="http://schemas.microsoft.com/office/drawing/2014/main" id="{CA5D6ED4-E130-4BB1-BCF2-03A124CB992D}"/>
              </a:ext>
            </a:extLst>
          </p:cNvPr>
          <p:cNvSpPr/>
          <p:nvPr/>
        </p:nvSpPr>
        <p:spPr>
          <a:xfrm>
            <a:off x="1262229" y="2334584"/>
            <a:ext cx="2570350" cy="877942"/>
          </a:xfrm>
          <a:prstGeom prst="homePlate">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72 Light" panose="020B0303030000000003" pitchFamily="34" charset="0"/>
                <a:cs typeface="72 Light" panose="020B0303030000000003" pitchFamily="34" charset="0"/>
              </a:rPr>
              <a:t>Résultat  = 19 108 €</a:t>
            </a:r>
          </a:p>
          <a:p>
            <a:pPr algn="ctr"/>
            <a:r>
              <a:rPr lang="fr-FR" sz="1400" b="1" dirty="0">
                <a:solidFill>
                  <a:schemeClr val="bg1"/>
                </a:solidFill>
                <a:latin typeface="72 Light" panose="020B0303030000000003" pitchFamily="34" charset="0"/>
                <a:cs typeface="72 Light" panose="020B0303030000000003" pitchFamily="34" charset="0"/>
              </a:rPr>
              <a:t>&lt; 2,5%</a:t>
            </a:r>
          </a:p>
        </p:txBody>
      </p:sp>
      <p:sp>
        <p:nvSpPr>
          <p:cNvPr id="11" name="Rectangle : coins arrondis 10">
            <a:extLst>
              <a:ext uri="{FF2B5EF4-FFF2-40B4-BE49-F238E27FC236}">
                <a16:creationId xmlns:a16="http://schemas.microsoft.com/office/drawing/2014/main" id="{302EE63A-7F04-47F8-BD04-85CD6F5089F7}"/>
              </a:ext>
            </a:extLst>
          </p:cNvPr>
          <p:cNvSpPr/>
          <p:nvPr/>
        </p:nvSpPr>
        <p:spPr>
          <a:xfrm>
            <a:off x="5614220" y="6438122"/>
            <a:ext cx="6440932" cy="287144"/>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72 Light" panose="020B0303030000000003" pitchFamily="34" charset="0"/>
                <a:cs typeface="72 Light" panose="020B0303030000000003" pitchFamily="34" charset="0"/>
              </a:rPr>
              <a:t>* </a:t>
            </a:r>
            <a:r>
              <a:rPr lang="fr-FR" sz="1400" dirty="0">
                <a:latin typeface="72 Light" panose="020B0303030000000003" pitchFamily="34" charset="0"/>
                <a:cs typeface="72 Light" panose="020B0303030000000003" pitchFamily="34" charset="0"/>
              </a:rPr>
              <a:t>Seuls les coopérateurs effectifs en date du 01/01/2020 recevront un dividende</a:t>
            </a:r>
            <a:endParaRPr lang="fr-BE" sz="1400" dirty="0">
              <a:latin typeface="72 Light" panose="020B0303030000000003" pitchFamily="34" charset="0"/>
              <a:cs typeface="72 Light" panose="020B0303030000000003" pitchFamily="34" charset="0"/>
            </a:endParaRPr>
          </a:p>
        </p:txBody>
      </p:sp>
    </p:spTree>
    <p:extLst>
      <p:ext uri="{BB962C8B-B14F-4D97-AF65-F5344CB8AC3E}">
        <p14:creationId xmlns:p14="http://schemas.microsoft.com/office/powerpoint/2010/main" val="4165773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DISTRIBUTION D’UN DIVIDENDE – PRÉCOMPTE MOBILIER</a:t>
            </a:r>
            <a:endParaRPr lang="fr-BE" sz="1800" b="1" dirty="0">
              <a:latin typeface="72 Light" panose="020B0303030000000003" pitchFamily="34" charset="0"/>
              <a:cs typeface="72 Light" panose="020B0303030000000003" pitchFamily="34" charset="0"/>
            </a:endParaRP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13" name="Rectangle 12">
            <a:extLst>
              <a:ext uri="{FF2B5EF4-FFF2-40B4-BE49-F238E27FC236}">
                <a16:creationId xmlns:a16="http://schemas.microsoft.com/office/drawing/2014/main" id="{3003B8E5-A85B-4E1F-83EA-2CC7A377BB5E}"/>
              </a:ext>
            </a:extLst>
          </p:cNvPr>
          <p:cNvSpPr/>
          <p:nvPr/>
        </p:nvSpPr>
        <p:spPr>
          <a:xfrm>
            <a:off x="1912323" y="1680075"/>
            <a:ext cx="8713236" cy="4196020"/>
          </a:xfrm>
          <a:prstGeom prst="rect">
            <a:avLst/>
          </a:prstGeom>
        </p:spPr>
        <p:txBody>
          <a:bodyPr wrap="square">
            <a:spAutoFit/>
          </a:bodyPr>
          <a:lstStyle/>
          <a:p>
            <a:pPr marL="0" lvl="1" algn="ctr">
              <a:lnSpc>
                <a:spcPct val="150000"/>
              </a:lnSpc>
            </a:pPr>
            <a:r>
              <a:rPr lang="fr-FR" dirty="0">
                <a:latin typeface="72 Light" panose="020B0303030000000003" pitchFamily="34" charset="0"/>
                <a:cs typeface="72 Light" panose="020B0303030000000003" pitchFamily="34" charset="0"/>
              </a:rPr>
              <a:t>Le Précompte Mobilier (PM) est de 30% donc </a:t>
            </a:r>
          </a:p>
          <a:p>
            <a:pPr marL="0" lvl="1" algn="ctr">
              <a:lnSpc>
                <a:spcPct val="150000"/>
              </a:lnSpc>
            </a:pPr>
            <a:r>
              <a:rPr lang="fr-FR" b="1" dirty="0">
                <a:latin typeface="72 Light" panose="020B0303030000000003" pitchFamily="34" charset="0"/>
                <a:cs typeface="72 Light" panose="020B0303030000000003" pitchFamily="34" charset="0"/>
              </a:rPr>
              <a:t>2% brut = 1,4% net</a:t>
            </a:r>
          </a:p>
          <a:p>
            <a:pPr marL="0" lvl="1" algn="ctr">
              <a:lnSpc>
                <a:spcPct val="150000"/>
              </a:lnSpc>
            </a:pPr>
            <a:endParaRPr lang="fr-BE" dirty="0">
              <a:latin typeface="72 Light" panose="020B0303030000000003" pitchFamily="34" charset="0"/>
              <a:cs typeface="72 Light" panose="020B0303030000000003" pitchFamily="34" charset="0"/>
            </a:endParaRPr>
          </a:p>
          <a:p>
            <a:pPr marL="0" lvl="1" algn="ctr">
              <a:lnSpc>
                <a:spcPct val="150000"/>
              </a:lnSpc>
            </a:pPr>
            <a:r>
              <a:rPr lang="fr-BE" dirty="0">
                <a:latin typeface="72 Light" panose="020B0303030000000003" pitchFamily="34" charset="0"/>
                <a:cs typeface="72 Light" panose="020B0303030000000003" pitchFamily="34" charset="0"/>
              </a:rPr>
              <a:t>MAIS</a:t>
            </a:r>
          </a:p>
          <a:p>
            <a:pPr marL="0" lvl="1" algn="ctr">
              <a:lnSpc>
                <a:spcPct val="150000"/>
              </a:lnSpc>
            </a:pPr>
            <a:endParaRPr lang="fr-FR" dirty="0">
              <a:latin typeface="72 Light" panose="020B0303030000000003" pitchFamily="34" charset="0"/>
              <a:cs typeface="72 Light" panose="020B0303030000000003" pitchFamily="34" charset="0"/>
            </a:endParaRPr>
          </a:p>
          <a:p>
            <a:pPr marL="0" lvl="1" algn="ctr">
              <a:lnSpc>
                <a:spcPct val="150000"/>
              </a:lnSpc>
            </a:pPr>
            <a:r>
              <a:rPr lang="fr-FR" dirty="0">
                <a:latin typeface="72 Light" panose="020B0303030000000003" pitchFamily="34" charset="0"/>
                <a:cs typeface="72 Light" panose="020B0303030000000003" pitchFamily="34" charset="0"/>
              </a:rPr>
              <a:t>En 2020, et pour 4 ans encore, jusqu’à 800 € de vos dividendes sont exonérés du PM</a:t>
            </a:r>
          </a:p>
          <a:p>
            <a:pPr marL="0" lvl="1" algn="ctr">
              <a:lnSpc>
                <a:spcPct val="150000"/>
              </a:lnSpc>
            </a:pPr>
            <a:r>
              <a:rPr lang="fr-FR" b="1" dirty="0">
                <a:latin typeface="72 Light" panose="020B0303030000000003" pitchFamily="34" charset="0"/>
                <a:cs typeface="72 Light" panose="020B0303030000000003" pitchFamily="34" charset="0"/>
              </a:rPr>
              <a:t>2% brut = 2% net</a:t>
            </a:r>
          </a:p>
          <a:p>
            <a:pPr marL="0" lvl="1" algn="ctr">
              <a:lnSpc>
                <a:spcPct val="150000"/>
              </a:lnSpc>
            </a:pPr>
            <a:endParaRPr lang="fr-FR" dirty="0">
              <a:latin typeface="72 Light" panose="020B0303030000000003" pitchFamily="34" charset="0"/>
              <a:cs typeface="72 Light" panose="020B0303030000000003" pitchFamily="34" charset="0"/>
            </a:endParaRPr>
          </a:p>
          <a:p>
            <a:pPr marL="0" lvl="1" algn="ctr">
              <a:lnSpc>
                <a:spcPct val="150000"/>
              </a:lnSpc>
            </a:pPr>
            <a:r>
              <a:rPr lang="fr-FR" dirty="0">
                <a:latin typeface="72 Light" panose="020B0303030000000003" pitchFamily="34" charset="0"/>
                <a:cs typeface="72 Light" panose="020B0303030000000003" pitchFamily="34" charset="0"/>
              </a:rPr>
              <a:t>Condition: le mentionner dans votre déclaration d’impôt (code 1437/2437)</a:t>
            </a:r>
          </a:p>
          <a:p>
            <a:pPr marL="0" lvl="1" algn="ctr">
              <a:lnSpc>
                <a:spcPct val="150000"/>
              </a:lnSpc>
            </a:pPr>
            <a:r>
              <a:rPr lang="fr-FR" sz="1400" dirty="0">
                <a:latin typeface="72 Light" panose="020B0303030000000003" pitchFamily="34" charset="0"/>
                <a:cs typeface="72 Light" panose="020B0303030000000003" pitchFamily="34" charset="0"/>
              </a:rPr>
              <a:t>Choisissez ceux qui sont aux taux les plus élevés</a:t>
            </a:r>
          </a:p>
        </p:txBody>
      </p:sp>
    </p:spTree>
    <p:extLst>
      <p:ext uri="{BB962C8B-B14F-4D97-AF65-F5344CB8AC3E}">
        <p14:creationId xmlns:p14="http://schemas.microsoft.com/office/powerpoint/2010/main" val="4013503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FR" sz="2400" b="1" dirty="0">
                <a:latin typeface="72 Light" panose="020B0303030000000003" pitchFamily="34" charset="0"/>
                <a:cs typeface="72 Light" panose="020B0303030000000003" pitchFamily="34" charset="0"/>
              </a:rPr>
              <a:t>DISTRIBUTION D’UN DIVIDENDE – CONDITIONS</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3" name="Rectangle 2">
            <a:extLst>
              <a:ext uri="{FF2B5EF4-FFF2-40B4-BE49-F238E27FC236}">
                <a16:creationId xmlns:a16="http://schemas.microsoft.com/office/drawing/2014/main" id="{7AD40219-5298-45DA-9523-29F1ED9074AB}"/>
              </a:ext>
            </a:extLst>
          </p:cNvPr>
          <p:cNvSpPr/>
          <p:nvPr/>
        </p:nvSpPr>
        <p:spPr>
          <a:xfrm>
            <a:off x="430689" y="1291718"/>
            <a:ext cx="1721946" cy="369332"/>
          </a:xfrm>
          <a:prstGeom prst="rect">
            <a:avLst/>
          </a:prstGeom>
        </p:spPr>
        <p:txBody>
          <a:bodyPr wrap="none">
            <a:spAutoFit/>
          </a:bodyPr>
          <a:lstStyle/>
          <a:p>
            <a:r>
              <a:rPr lang="fr-BE" kern="0" dirty="0">
                <a:latin typeface="72 Light" panose="020B0303030000000003" pitchFamily="34" charset="0"/>
                <a:cs typeface="72 Light" panose="020B0303030000000003" pitchFamily="34" charset="0"/>
              </a:rPr>
              <a:t>art. 30.1 et 30.3</a:t>
            </a:r>
            <a:endParaRPr lang="fr-BE" dirty="0">
              <a:latin typeface="72 Light" panose="020B0303030000000003" pitchFamily="34" charset="0"/>
              <a:cs typeface="72 Light" panose="020B0303030000000003" pitchFamily="34" charset="0"/>
            </a:endParaRPr>
          </a:p>
        </p:txBody>
      </p:sp>
      <p:pic>
        <p:nvPicPr>
          <p:cNvPr id="9" name="Graphique 8" descr="Coche">
            <a:extLst>
              <a:ext uri="{FF2B5EF4-FFF2-40B4-BE49-F238E27FC236}">
                <a16:creationId xmlns:a16="http://schemas.microsoft.com/office/drawing/2014/main" id="{85BDD7BC-0A9E-4268-B4F5-31CE0227CAB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77711" y="4408783"/>
            <a:ext cx="780420" cy="780420"/>
          </a:xfrm>
          <a:prstGeom prst="rect">
            <a:avLst/>
          </a:prstGeom>
        </p:spPr>
      </p:pic>
      <p:sp>
        <p:nvSpPr>
          <p:cNvPr id="6" name="Rectangle 5">
            <a:extLst>
              <a:ext uri="{FF2B5EF4-FFF2-40B4-BE49-F238E27FC236}">
                <a16:creationId xmlns:a16="http://schemas.microsoft.com/office/drawing/2014/main" id="{CBE22F76-2A8B-4DE9-9A66-B628D2745F8B}"/>
              </a:ext>
            </a:extLst>
          </p:cNvPr>
          <p:cNvSpPr/>
          <p:nvPr/>
        </p:nvSpPr>
        <p:spPr>
          <a:xfrm>
            <a:off x="430689" y="4096452"/>
            <a:ext cx="984565" cy="369332"/>
          </a:xfrm>
          <a:prstGeom prst="rect">
            <a:avLst/>
          </a:prstGeom>
        </p:spPr>
        <p:txBody>
          <a:bodyPr wrap="none">
            <a:spAutoFit/>
          </a:bodyPr>
          <a:lstStyle/>
          <a:p>
            <a:r>
              <a:rPr lang="fr-BE" kern="0" dirty="0">
                <a:latin typeface="72 Light" panose="020B0303030000000003" pitchFamily="34" charset="0"/>
                <a:cs typeface="72 Light" panose="020B0303030000000003" pitchFamily="34" charset="0"/>
              </a:rPr>
              <a:t>art. 30.2</a:t>
            </a:r>
          </a:p>
        </p:txBody>
      </p:sp>
      <p:pic>
        <p:nvPicPr>
          <p:cNvPr id="16" name="Graphique 15" descr="Fermer">
            <a:extLst>
              <a:ext uri="{FF2B5EF4-FFF2-40B4-BE49-F238E27FC236}">
                <a16:creationId xmlns:a16="http://schemas.microsoft.com/office/drawing/2014/main" id="{55A03164-8E15-4C40-8BDF-365A58AB271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433866" y="4408783"/>
            <a:ext cx="780420" cy="780420"/>
          </a:xfrm>
          <a:prstGeom prst="rect">
            <a:avLst/>
          </a:prstGeom>
        </p:spPr>
      </p:pic>
      <p:sp>
        <p:nvSpPr>
          <p:cNvPr id="17" name="Titre 1">
            <a:extLst>
              <a:ext uri="{FF2B5EF4-FFF2-40B4-BE49-F238E27FC236}">
                <a16:creationId xmlns:a16="http://schemas.microsoft.com/office/drawing/2014/main" id="{75F3AC9C-8143-4093-B6B0-630BF8196B6C}"/>
              </a:ext>
            </a:extLst>
          </p:cNvPr>
          <p:cNvSpPr txBox="1">
            <a:spLocks/>
          </p:cNvSpPr>
          <p:nvPr/>
        </p:nvSpPr>
        <p:spPr>
          <a:xfrm>
            <a:off x="4367922" y="3882951"/>
            <a:ext cx="3456155" cy="525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2400" b="1" dirty="0">
                <a:solidFill>
                  <a:srgbClr val="B5C633"/>
                </a:solidFill>
                <a:latin typeface="72 Black" panose="020B0A04030603020204" pitchFamily="34" charset="0"/>
                <a:cs typeface="72 Black" panose="020B0A04030603020204" pitchFamily="34" charset="0"/>
              </a:rPr>
              <a:t>Conditions réunies ?</a:t>
            </a:r>
          </a:p>
        </p:txBody>
      </p:sp>
      <p:sp>
        <p:nvSpPr>
          <p:cNvPr id="22" name="Rectangle 21">
            <a:extLst>
              <a:ext uri="{FF2B5EF4-FFF2-40B4-BE49-F238E27FC236}">
                <a16:creationId xmlns:a16="http://schemas.microsoft.com/office/drawing/2014/main" id="{2E2609EA-46A8-405E-A2FF-E11A6A60F576}"/>
              </a:ext>
            </a:extLst>
          </p:cNvPr>
          <p:cNvSpPr/>
          <p:nvPr/>
        </p:nvSpPr>
        <p:spPr>
          <a:xfrm>
            <a:off x="2969216" y="5281823"/>
            <a:ext cx="2797411" cy="533134"/>
          </a:xfrm>
          <a:prstGeom prst="rect">
            <a:avLst/>
          </a:prstGeom>
          <a:solidFill>
            <a:srgbClr val="E5E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72 Light" panose="020B0303030000000003" pitchFamily="34" charset="0"/>
                <a:cs typeface="72 Light" panose="020B0303030000000003" pitchFamily="34" charset="0"/>
              </a:rPr>
              <a:t>Délibération et vote</a:t>
            </a:r>
          </a:p>
        </p:txBody>
      </p:sp>
      <p:sp>
        <p:nvSpPr>
          <p:cNvPr id="24" name="Rectangle 23">
            <a:extLst>
              <a:ext uri="{FF2B5EF4-FFF2-40B4-BE49-F238E27FC236}">
                <a16:creationId xmlns:a16="http://schemas.microsoft.com/office/drawing/2014/main" id="{AB497F1F-AB44-4F53-9F0C-9D5890BD06B2}"/>
              </a:ext>
            </a:extLst>
          </p:cNvPr>
          <p:cNvSpPr/>
          <p:nvPr/>
        </p:nvSpPr>
        <p:spPr>
          <a:xfrm>
            <a:off x="6425371" y="5281823"/>
            <a:ext cx="2797411" cy="533134"/>
          </a:xfrm>
          <a:prstGeom prst="rect">
            <a:avLst/>
          </a:prstGeom>
          <a:solidFill>
            <a:srgbClr val="E5E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72 Light" panose="020B0303030000000003" pitchFamily="34" charset="0"/>
                <a:cs typeface="72 Light" panose="020B0303030000000003" pitchFamily="34" charset="0"/>
              </a:rPr>
              <a:t>Nouvelle AG le 14 juin</a:t>
            </a:r>
          </a:p>
        </p:txBody>
      </p:sp>
      <p:sp>
        <p:nvSpPr>
          <p:cNvPr id="25" name="Rectangle 24">
            <a:extLst>
              <a:ext uri="{FF2B5EF4-FFF2-40B4-BE49-F238E27FC236}">
                <a16:creationId xmlns:a16="http://schemas.microsoft.com/office/drawing/2014/main" id="{19B3C34E-0D26-4AE8-8572-64CA8C70752D}"/>
              </a:ext>
            </a:extLst>
          </p:cNvPr>
          <p:cNvSpPr/>
          <p:nvPr/>
        </p:nvSpPr>
        <p:spPr>
          <a:xfrm>
            <a:off x="1347228" y="1859857"/>
            <a:ext cx="8423944" cy="1569660"/>
          </a:xfrm>
          <a:prstGeom prst="rect">
            <a:avLst/>
          </a:prstGeom>
        </p:spPr>
        <p:txBody>
          <a:bodyPr wrap="square">
            <a:spAutoFit/>
          </a:bodyPr>
          <a:lstStyle/>
          <a:p>
            <a:pPr marL="285750" lvl="1" indent="-285750" algn="just">
              <a:lnSpc>
                <a:spcPct val="150000"/>
              </a:lnSpc>
              <a:buFont typeface="Courier New" panose="02070309020205020404" pitchFamily="49" charset="0"/>
              <a:buChar char="o"/>
            </a:pPr>
            <a:r>
              <a:rPr lang="fr-BE" sz="1600" dirty="0">
                <a:latin typeface="72 Light" panose="020B0303030000000003" pitchFamily="34" charset="0"/>
                <a:cs typeface="72 Light" panose="020B0303030000000003" pitchFamily="34" charset="0"/>
              </a:rPr>
              <a:t>Quorum de présence (</a:t>
            </a:r>
            <a:r>
              <a:rPr lang="fr-FR" sz="1600" dirty="0">
                <a:latin typeface="72 Light" panose="020B0303030000000003" pitchFamily="34" charset="0"/>
                <a:cs typeface="72 Light" panose="020B0303030000000003" pitchFamily="34" charset="0"/>
              </a:rPr>
              <a:t>la moitié au moins des parts sociales existantes disposant du droit de vote</a:t>
            </a:r>
            <a:r>
              <a:rPr lang="fr-BE" sz="1600" dirty="0">
                <a:latin typeface="72 Light" panose="020B0303030000000003" pitchFamily="34" charset="0"/>
                <a:cs typeface="72 Light" panose="020B0303030000000003" pitchFamily="34" charset="0"/>
              </a:rPr>
              <a:t>)</a:t>
            </a:r>
          </a:p>
          <a:p>
            <a:pPr marL="285750" lvl="1" indent="-285750" algn="just">
              <a:lnSpc>
                <a:spcPct val="150000"/>
              </a:lnSpc>
              <a:buFont typeface="Courier New" panose="02070309020205020404" pitchFamily="49" charset="0"/>
              <a:buChar char="o"/>
            </a:pPr>
            <a:endParaRPr lang="fr-BE" sz="1600" dirty="0">
              <a:latin typeface="72 Light" panose="020B0303030000000003" pitchFamily="34" charset="0"/>
              <a:cs typeface="72 Light" panose="020B0303030000000003" pitchFamily="34" charset="0"/>
            </a:endParaRPr>
          </a:p>
          <a:p>
            <a:pPr marL="285750" lvl="1" indent="-285750" algn="just">
              <a:lnSpc>
                <a:spcPct val="150000"/>
              </a:lnSpc>
              <a:buFont typeface="Courier New" panose="02070309020205020404" pitchFamily="49" charset="0"/>
              <a:buChar char="o"/>
            </a:pPr>
            <a:r>
              <a:rPr lang="fr-FR" sz="1600" dirty="0">
                <a:latin typeface="72 Light" panose="020B0303030000000003" pitchFamily="34" charset="0"/>
                <a:cs typeface="72 Light" panose="020B0303030000000003" pitchFamily="34" charset="0"/>
              </a:rPr>
              <a:t>Approbation par 2/3 des </a:t>
            </a:r>
            <a:r>
              <a:rPr lang="fr-FR" sz="1600" dirty="0" err="1">
                <a:latin typeface="72 Light" panose="020B0303030000000003" pitchFamily="34" charset="0"/>
                <a:cs typeface="72 Light" panose="020B0303030000000003" pitchFamily="34" charset="0"/>
              </a:rPr>
              <a:t>coopérateurs.trices</a:t>
            </a:r>
            <a:r>
              <a:rPr lang="fr-FR" sz="1600" dirty="0">
                <a:latin typeface="72 Light" panose="020B0303030000000003" pitchFamily="34" charset="0"/>
                <a:cs typeface="72 Light" panose="020B0303030000000003" pitchFamily="34" charset="0"/>
              </a:rPr>
              <a:t> présentes ou représentées y compris au sein des détenteurs de parts A (garants)</a:t>
            </a:r>
          </a:p>
        </p:txBody>
      </p:sp>
    </p:spTree>
    <p:extLst>
      <p:ext uri="{BB962C8B-B14F-4D97-AF65-F5344CB8AC3E}">
        <p14:creationId xmlns:p14="http://schemas.microsoft.com/office/powerpoint/2010/main" val="3525713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67436"/>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66222" y="2766218"/>
            <a:ext cx="4411956" cy="1325563"/>
          </a:xfrm>
        </p:spPr>
        <p:txBody>
          <a:bodyPr>
            <a:noAutofit/>
          </a:bodyPr>
          <a:lstStyle/>
          <a:p>
            <a:pPr algn="ctr"/>
            <a:r>
              <a:rPr lang="fr-BE" sz="4800" b="1" dirty="0">
                <a:solidFill>
                  <a:srgbClr val="B5C633"/>
                </a:solidFill>
                <a:latin typeface="72 Black" panose="020B0A04030603020204" pitchFamily="34" charset="0"/>
                <a:cs typeface="72 Black" panose="020B0A04030603020204" pitchFamily="34" charset="0"/>
              </a:rPr>
              <a:t>QUESTIONS</a:t>
            </a:r>
            <a:br>
              <a:rPr lang="fr-BE" sz="4800" b="1" dirty="0">
                <a:solidFill>
                  <a:srgbClr val="B5C633"/>
                </a:solidFill>
                <a:latin typeface="72 Black" panose="020B0A04030603020204" pitchFamily="34" charset="0"/>
                <a:cs typeface="72 Black" panose="020B0A04030603020204" pitchFamily="34" charset="0"/>
              </a:rPr>
            </a:br>
            <a:r>
              <a:rPr lang="fr-BE" sz="4800" b="1" dirty="0">
                <a:solidFill>
                  <a:srgbClr val="B5C633"/>
                </a:solidFill>
                <a:latin typeface="72 Black" panose="020B0A04030603020204" pitchFamily="34" charset="0"/>
                <a:cs typeface="72 Black" panose="020B0A04030603020204" pitchFamily="34" charset="0"/>
              </a:rPr>
              <a:t>RÉPONSES</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5" name="Image 4" descr="Une image contenant lumière&#10;&#10;Description générée automatiquement">
            <a:extLst>
              <a:ext uri="{FF2B5EF4-FFF2-40B4-BE49-F238E27FC236}">
                <a16:creationId xmlns:a16="http://schemas.microsoft.com/office/drawing/2014/main" id="{5B9CDED8-BF66-48FC-B5AA-0D304872BC9C}"/>
              </a:ext>
            </a:extLst>
          </p:cNvPr>
          <p:cNvPicPr>
            <a:picLocks noChangeAspect="1"/>
          </p:cNvPicPr>
          <p:nvPr/>
        </p:nvPicPr>
        <p:blipFill rotWithShape="1">
          <a:blip r:embed="rId2">
            <a:extLst>
              <a:ext uri="{28A0092B-C50C-407E-A947-70E740481C1C}">
                <a14:useLocalDpi xmlns:a14="http://schemas.microsoft.com/office/drawing/2010/main" val="0"/>
              </a:ext>
            </a:extLst>
          </a:blip>
          <a:srcRect l="3501"/>
          <a:stretch/>
        </p:blipFill>
        <p:spPr>
          <a:xfrm>
            <a:off x="7780044" y="0"/>
            <a:ext cx="4411956" cy="6858000"/>
          </a:xfrm>
          <a:prstGeom prst="rect">
            <a:avLst/>
          </a:prstGeom>
        </p:spPr>
      </p:pic>
      <p:pic>
        <p:nvPicPr>
          <p:cNvPr id="4" name="Image 3">
            <a:extLst>
              <a:ext uri="{FF2B5EF4-FFF2-40B4-BE49-F238E27FC236}">
                <a16:creationId xmlns:a16="http://schemas.microsoft.com/office/drawing/2014/main" id="{D028929B-922D-4445-9E00-57F1F0AF1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92" y="5140334"/>
            <a:ext cx="3281624" cy="1462867"/>
          </a:xfrm>
          <a:prstGeom prst="rect">
            <a:avLst/>
          </a:prstGeom>
        </p:spPr>
      </p:pic>
    </p:spTree>
    <p:extLst>
      <p:ext uri="{BB962C8B-B14F-4D97-AF65-F5344CB8AC3E}">
        <p14:creationId xmlns:p14="http://schemas.microsoft.com/office/powerpoint/2010/main" val="386150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c 36">
            <a:extLst>
              <a:ext uri="{FF2B5EF4-FFF2-40B4-BE49-F238E27FC236}">
                <a16:creationId xmlns:a16="http://schemas.microsoft.com/office/drawing/2014/main" id="{0085D886-8A93-4E3F-AA2D-723700F088AA}"/>
              </a:ext>
            </a:extLst>
          </p:cNvPr>
          <p:cNvSpPr/>
          <p:nvPr/>
        </p:nvSpPr>
        <p:spPr>
          <a:xfrm>
            <a:off x="3736258" y="1046091"/>
            <a:ext cx="2261420" cy="1907829"/>
          </a:xfrm>
          <a:prstGeom prst="arc">
            <a:avLst>
              <a:gd name="adj1" fmla="val 16079194"/>
              <a:gd name="adj2" fmla="val 5361703"/>
            </a:avLst>
          </a:prstGeom>
          <a:solidFill>
            <a:schemeClr val="bg1"/>
          </a:solidFill>
          <a:ln w="368300">
            <a:solidFill>
              <a:srgbClr val="E5ED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latin typeface="72 Light" panose="020B0303030000000003" pitchFamily="34" charset="0"/>
              <a:cs typeface="72 Light" panose="020B0303030000000003" pitchFamily="34" charset="0"/>
            </a:endParaRPr>
          </a:p>
        </p:txBody>
      </p:sp>
      <p:sp>
        <p:nvSpPr>
          <p:cNvPr id="2" name="Arc 1">
            <a:extLst>
              <a:ext uri="{FF2B5EF4-FFF2-40B4-BE49-F238E27FC236}">
                <a16:creationId xmlns:a16="http://schemas.microsoft.com/office/drawing/2014/main" id="{AD89B1DA-E166-4F49-9A65-56E902E2F8CF}"/>
              </a:ext>
            </a:extLst>
          </p:cNvPr>
          <p:cNvSpPr/>
          <p:nvPr/>
        </p:nvSpPr>
        <p:spPr>
          <a:xfrm>
            <a:off x="3972935" y="2859177"/>
            <a:ext cx="2972268" cy="2606521"/>
          </a:xfrm>
          <a:prstGeom prst="arc">
            <a:avLst>
              <a:gd name="adj1" fmla="val 14612074"/>
              <a:gd name="adj2" fmla="val 5361703"/>
            </a:avLst>
          </a:prstGeom>
          <a:solidFill>
            <a:schemeClr val="bg1"/>
          </a:solidFill>
          <a:ln w="368300">
            <a:solidFill>
              <a:srgbClr val="E5ED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latin typeface="72 Light" panose="020B0303030000000003" pitchFamily="34" charset="0"/>
              <a:cs typeface="72 Light" panose="020B0303030000000003" pitchFamily="34" charset="0"/>
            </a:endParaRPr>
          </a:p>
        </p:txBody>
      </p:sp>
      <p:sp>
        <p:nvSpPr>
          <p:cNvPr id="3" name="Rectangle 2">
            <a:extLst>
              <a:ext uri="{FF2B5EF4-FFF2-40B4-BE49-F238E27FC236}">
                <a16:creationId xmlns:a16="http://schemas.microsoft.com/office/drawing/2014/main" id="{185988A8-F547-4AA8-8BEB-406F8F252BC9}"/>
              </a:ext>
            </a:extLst>
          </p:cNvPr>
          <p:cNvSpPr/>
          <p:nvPr/>
        </p:nvSpPr>
        <p:spPr>
          <a:xfrm>
            <a:off x="6390021" y="3406368"/>
            <a:ext cx="1233103" cy="130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72 Light" panose="020B0303030000000003" pitchFamily="34" charset="0"/>
              <a:cs typeface="72 Light" panose="020B0303030000000003" pitchFamily="34" charset="0"/>
            </a:endParaRPr>
          </a:p>
        </p:txBody>
      </p:sp>
      <p:sp>
        <p:nvSpPr>
          <p:cNvPr id="4" name="Rectangle : coins arrondis 3">
            <a:extLst>
              <a:ext uri="{FF2B5EF4-FFF2-40B4-BE49-F238E27FC236}">
                <a16:creationId xmlns:a16="http://schemas.microsoft.com/office/drawing/2014/main" id="{E2003A83-E16E-448F-826C-D75FAC74574C}"/>
              </a:ext>
            </a:extLst>
          </p:cNvPr>
          <p:cNvSpPr/>
          <p:nvPr/>
        </p:nvSpPr>
        <p:spPr>
          <a:xfrm>
            <a:off x="1099525" y="2001063"/>
            <a:ext cx="3550813" cy="1671762"/>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latin typeface="72 Light" panose="020B0303030000000003" pitchFamily="34" charset="0"/>
                <a:cs typeface="72 Light" panose="020B0303030000000003" pitchFamily="34" charset="0"/>
              </a:rPr>
              <a:t>Conseil d’administration</a:t>
            </a:r>
          </a:p>
          <a:p>
            <a:pPr algn="ctr"/>
            <a:r>
              <a:rPr lang="fr-BE" sz="1600" dirty="0">
                <a:latin typeface="72 Light" panose="020B0303030000000003" pitchFamily="34" charset="0"/>
                <a:cs typeface="72 Light" panose="020B0303030000000003" pitchFamily="34" charset="0"/>
              </a:rPr>
              <a:t>Min 3 – Max 9 </a:t>
            </a:r>
            <a:r>
              <a:rPr lang="fr-BE" sz="1600" dirty="0" err="1">
                <a:latin typeface="72 Light" panose="020B0303030000000003" pitchFamily="34" charset="0"/>
                <a:cs typeface="72 Light" panose="020B0303030000000003" pitchFamily="34" charset="0"/>
              </a:rPr>
              <a:t>administrateur.trices.s</a:t>
            </a:r>
            <a:r>
              <a:rPr lang="fr-BE" sz="1600" dirty="0">
                <a:latin typeface="72 Light" panose="020B0303030000000003" pitchFamily="34" charset="0"/>
                <a:cs typeface="72 Light" panose="020B0303030000000003" pitchFamily="34" charset="0"/>
              </a:rPr>
              <a:t> </a:t>
            </a:r>
            <a:r>
              <a:rPr lang="fr-BE" sz="1600" dirty="0" err="1">
                <a:latin typeface="72 Light" panose="020B0303030000000003" pitchFamily="34" charset="0"/>
                <a:cs typeface="72 Light" panose="020B0303030000000003" pitchFamily="34" charset="0"/>
              </a:rPr>
              <a:t>élu.e.s</a:t>
            </a:r>
            <a:r>
              <a:rPr lang="fr-BE" sz="1600" dirty="0">
                <a:latin typeface="72 Light" panose="020B0303030000000003" pitchFamily="34" charset="0"/>
                <a:cs typeface="72 Light" panose="020B0303030000000003" pitchFamily="34" charset="0"/>
              </a:rPr>
              <a:t> par l’Assemblée Générale</a:t>
            </a:r>
          </a:p>
        </p:txBody>
      </p:sp>
      <p:sp>
        <p:nvSpPr>
          <p:cNvPr id="5" name="Rectangle : coins arrondis 4">
            <a:extLst>
              <a:ext uri="{FF2B5EF4-FFF2-40B4-BE49-F238E27FC236}">
                <a16:creationId xmlns:a16="http://schemas.microsoft.com/office/drawing/2014/main" id="{6600AA4C-CF3A-4E60-971D-8E905E79EC30}"/>
              </a:ext>
            </a:extLst>
          </p:cNvPr>
          <p:cNvSpPr/>
          <p:nvPr/>
        </p:nvSpPr>
        <p:spPr>
          <a:xfrm>
            <a:off x="1099526" y="356810"/>
            <a:ext cx="3550813" cy="1452326"/>
          </a:xfrm>
          <a:prstGeom prst="roundRect">
            <a:avLst>
              <a:gd name="adj" fmla="val 11928"/>
            </a:avLst>
          </a:prstGeom>
          <a:solidFill>
            <a:srgbClr val="257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latin typeface="72 Light" panose="020B0303030000000003" pitchFamily="34" charset="0"/>
                <a:cs typeface="72 Light" panose="020B0303030000000003" pitchFamily="34" charset="0"/>
              </a:rPr>
              <a:t>Assemblée Générale</a:t>
            </a:r>
          </a:p>
          <a:p>
            <a:pPr algn="ctr"/>
            <a:r>
              <a:rPr lang="fr-BE" dirty="0" err="1">
                <a:latin typeface="72 Light" panose="020B0303030000000003" pitchFamily="34" charset="0"/>
                <a:cs typeface="72 Light" panose="020B0303030000000003" pitchFamily="34" charset="0"/>
              </a:rPr>
              <a:t>Tou.te.s</a:t>
            </a:r>
            <a:r>
              <a:rPr lang="fr-BE" dirty="0">
                <a:latin typeface="72 Light" panose="020B0303030000000003" pitchFamily="34" charset="0"/>
                <a:cs typeface="72 Light" panose="020B0303030000000003" pitchFamily="34" charset="0"/>
              </a:rPr>
              <a:t> les </a:t>
            </a:r>
            <a:r>
              <a:rPr lang="fr-BE" dirty="0" err="1">
                <a:latin typeface="72 Light" panose="020B0303030000000003" pitchFamily="34" charset="0"/>
                <a:cs typeface="72 Light" panose="020B0303030000000003" pitchFamily="34" charset="0"/>
              </a:rPr>
              <a:t>coopérateur.trices.s</a:t>
            </a:r>
            <a:endParaRPr lang="fr-BE" dirty="0">
              <a:latin typeface="72 Light" panose="020B0303030000000003" pitchFamily="34" charset="0"/>
              <a:cs typeface="72 Light" panose="020B0303030000000003" pitchFamily="34" charset="0"/>
            </a:endParaRPr>
          </a:p>
        </p:txBody>
      </p:sp>
      <p:sp>
        <p:nvSpPr>
          <p:cNvPr id="6" name="Rectangle : coins arrondis 5">
            <a:extLst>
              <a:ext uri="{FF2B5EF4-FFF2-40B4-BE49-F238E27FC236}">
                <a16:creationId xmlns:a16="http://schemas.microsoft.com/office/drawing/2014/main" id="{2F6CC551-022B-4201-B333-E127D81D13B2}"/>
              </a:ext>
            </a:extLst>
          </p:cNvPr>
          <p:cNvSpPr/>
          <p:nvPr/>
        </p:nvSpPr>
        <p:spPr>
          <a:xfrm>
            <a:off x="208103" y="3904080"/>
            <a:ext cx="5156680" cy="2383231"/>
          </a:xfrm>
          <a:prstGeom prst="roundRect">
            <a:avLst>
              <a:gd name="adj" fmla="val 8828"/>
            </a:avLst>
          </a:prstGeom>
          <a:noFill/>
          <a:ln w="28575">
            <a:solidFill>
              <a:srgbClr val="23783E"/>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90000" rtlCol="0" anchor="b" anchorCtr="0">
            <a:noAutofit/>
          </a:bodyPr>
          <a:lstStyle/>
          <a:p>
            <a:r>
              <a:rPr lang="fr-BE" sz="2800" dirty="0">
                <a:solidFill>
                  <a:srgbClr val="23783E"/>
                </a:solidFill>
                <a:latin typeface="72 Light" panose="020B0303030000000003" pitchFamily="34" charset="0"/>
                <a:cs typeface="72 Light" panose="020B0303030000000003" pitchFamily="34" charset="0"/>
              </a:rPr>
              <a:t>Groupes de travail thématiques</a:t>
            </a:r>
          </a:p>
          <a:p>
            <a:r>
              <a:rPr lang="fr-BE" sz="1600" dirty="0" err="1">
                <a:solidFill>
                  <a:srgbClr val="23783E"/>
                </a:solidFill>
                <a:latin typeface="72 Light" panose="020B0303030000000003" pitchFamily="34" charset="0"/>
                <a:cs typeface="72 Light" panose="020B0303030000000003" pitchFamily="34" charset="0"/>
              </a:rPr>
              <a:t>Coopérateur.trice.s</a:t>
            </a:r>
            <a:r>
              <a:rPr lang="fr-BE" sz="1600" dirty="0">
                <a:solidFill>
                  <a:srgbClr val="23783E"/>
                </a:solidFill>
                <a:latin typeface="72 Light" panose="020B0303030000000003" pitchFamily="34" charset="0"/>
                <a:cs typeface="72 Light" panose="020B0303030000000003" pitchFamily="34" charset="0"/>
              </a:rPr>
              <a:t> + min 1 </a:t>
            </a:r>
            <a:r>
              <a:rPr lang="fr-BE" sz="1600" dirty="0" err="1">
                <a:solidFill>
                  <a:srgbClr val="23783E"/>
                </a:solidFill>
                <a:latin typeface="72 Light" panose="020B0303030000000003" pitchFamily="34" charset="0"/>
                <a:cs typeface="72 Light" panose="020B0303030000000003" pitchFamily="34" charset="0"/>
              </a:rPr>
              <a:t>administrateur.trice</a:t>
            </a:r>
            <a:r>
              <a:rPr lang="fr-BE" sz="1600" dirty="0">
                <a:solidFill>
                  <a:srgbClr val="23783E"/>
                </a:solidFill>
                <a:latin typeface="72 Light" panose="020B0303030000000003" pitchFamily="34" charset="0"/>
                <a:cs typeface="72 Light" panose="020B0303030000000003" pitchFamily="34" charset="0"/>
              </a:rPr>
              <a:t>/groupe</a:t>
            </a:r>
          </a:p>
        </p:txBody>
      </p:sp>
      <p:sp>
        <p:nvSpPr>
          <p:cNvPr id="15" name="Rectangle : coins arrondis 14">
            <a:extLst>
              <a:ext uri="{FF2B5EF4-FFF2-40B4-BE49-F238E27FC236}">
                <a16:creationId xmlns:a16="http://schemas.microsoft.com/office/drawing/2014/main" id="{B6194E9C-DBF6-4309-9499-901C0907350E}"/>
              </a:ext>
            </a:extLst>
          </p:cNvPr>
          <p:cNvSpPr/>
          <p:nvPr/>
        </p:nvSpPr>
        <p:spPr>
          <a:xfrm>
            <a:off x="784898" y="4161019"/>
            <a:ext cx="892559" cy="549767"/>
          </a:xfrm>
          <a:prstGeom prst="roundRect">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Eolien</a:t>
            </a:r>
          </a:p>
        </p:txBody>
      </p:sp>
      <p:sp>
        <p:nvSpPr>
          <p:cNvPr id="16" name="Rectangle : coins arrondis 15">
            <a:extLst>
              <a:ext uri="{FF2B5EF4-FFF2-40B4-BE49-F238E27FC236}">
                <a16:creationId xmlns:a16="http://schemas.microsoft.com/office/drawing/2014/main" id="{3CE5C390-266D-4808-A940-E525477F9CE6}"/>
              </a:ext>
            </a:extLst>
          </p:cNvPr>
          <p:cNvSpPr/>
          <p:nvPr/>
        </p:nvSpPr>
        <p:spPr>
          <a:xfrm>
            <a:off x="1740400" y="4161021"/>
            <a:ext cx="1816793" cy="549767"/>
          </a:xfrm>
          <a:prstGeom prst="roundRect">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Photovoltaïque</a:t>
            </a:r>
          </a:p>
        </p:txBody>
      </p:sp>
      <p:sp>
        <p:nvSpPr>
          <p:cNvPr id="17" name="Rectangle : coins arrondis 16">
            <a:extLst>
              <a:ext uri="{FF2B5EF4-FFF2-40B4-BE49-F238E27FC236}">
                <a16:creationId xmlns:a16="http://schemas.microsoft.com/office/drawing/2014/main" id="{752CEDE9-39E8-498B-A4C9-33CC5DE3CDFC}"/>
              </a:ext>
            </a:extLst>
          </p:cNvPr>
          <p:cNvSpPr/>
          <p:nvPr/>
        </p:nvSpPr>
        <p:spPr>
          <a:xfrm>
            <a:off x="3610304" y="4161020"/>
            <a:ext cx="1337185" cy="549767"/>
          </a:xfrm>
          <a:prstGeom prst="roundRect">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Biomasse</a:t>
            </a:r>
          </a:p>
        </p:txBody>
      </p:sp>
      <p:sp>
        <p:nvSpPr>
          <p:cNvPr id="18" name="Rectangle : coins arrondis 17">
            <a:extLst>
              <a:ext uri="{FF2B5EF4-FFF2-40B4-BE49-F238E27FC236}">
                <a16:creationId xmlns:a16="http://schemas.microsoft.com/office/drawing/2014/main" id="{6AC88161-B69A-49CB-AFA5-599A7486DF5C}"/>
              </a:ext>
            </a:extLst>
          </p:cNvPr>
          <p:cNvSpPr/>
          <p:nvPr/>
        </p:nvSpPr>
        <p:spPr>
          <a:xfrm>
            <a:off x="408261" y="4785564"/>
            <a:ext cx="1934780" cy="549767"/>
          </a:xfrm>
          <a:prstGeom prst="roundRect">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Communication</a:t>
            </a:r>
          </a:p>
        </p:txBody>
      </p:sp>
      <p:sp>
        <p:nvSpPr>
          <p:cNvPr id="19" name="Rectangle : coins arrondis 18">
            <a:extLst>
              <a:ext uri="{FF2B5EF4-FFF2-40B4-BE49-F238E27FC236}">
                <a16:creationId xmlns:a16="http://schemas.microsoft.com/office/drawing/2014/main" id="{C008BD4A-62D4-4378-882D-F2696F7C88D1}"/>
              </a:ext>
            </a:extLst>
          </p:cNvPr>
          <p:cNvSpPr/>
          <p:nvPr/>
        </p:nvSpPr>
        <p:spPr>
          <a:xfrm>
            <a:off x="2404692" y="4782572"/>
            <a:ext cx="1639698" cy="549767"/>
          </a:xfrm>
          <a:prstGeom prst="roundRect">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Gouvernance</a:t>
            </a:r>
          </a:p>
        </p:txBody>
      </p:sp>
      <p:sp>
        <p:nvSpPr>
          <p:cNvPr id="20" name="Rectangle : coins arrondis 19">
            <a:extLst>
              <a:ext uri="{FF2B5EF4-FFF2-40B4-BE49-F238E27FC236}">
                <a16:creationId xmlns:a16="http://schemas.microsoft.com/office/drawing/2014/main" id="{09C7B7E8-00CD-4240-BD7E-5206E453C5D0}"/>
              </a:ext>
            </a:extLst>
          </p:cNvPr>
          <p:cNvSpPr/>
          <p:nvPr/>
        </p:nvSpPr>
        <p:spPr>
          <a:xfrm>
            <a:off x="4106041" y="4782572"/>
            <a:ext cx="1093772" cy="549767"/>
          </a:xfrm>
          <a:prstGeom prst="roundRect">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Finance</a:t>
            </a:r>
          </a:p>
        </p:txBody>
      </p:sp>
      <p:sp>
        <p:nvSpPr>
          <p:cNvPr id="27" name="ZoneTexte 26">
            <a:extLst>
              <a:ext uri="{FF2B5EF4-FFF2-40B4-BE49-F238E27FC236}">
                <a16:creationId xmlns:a16="http://schemas.microsoft.com/office/drawing/2014/main" id="{D4A8484A-74DF-4775-BB36-279CC9A13E24}"/>
              </a:ext>
            </a:extLst>
          </p:cNvPr>
          <p:cNvSpPr txBox="1"/>
          <p:nvPr/>
        </p:nvSpPr>
        <p:spPr>
          <a:xfrm>
            <a:off x="4947489" y="2074786"/>
            <a:ext cx="6124583" cy="1200329"/>
          </a:xfrm>
          <a:prstGeom prst="rect">
            <a:avLst/>
          </a:prstGeom>
          <a:noFill/>
        </p:spPr>
        <p:txBody>
          <a:bodyPr wrap="square">
            <a:spAutoFit/>
          </a:bodyPr>
          <a:lstStyle/>
          <a:p>
            <a:pPr marL="285750" indent="-285750">
              <a:buFont typeface="Arial" panose="020B0604020202020204" pitchFamily="34" charset="0"/>
              <a:buChar char="•"/>
            </a:pPr>
            <a:r>
              <a:rPr lang="fr-BE" dirty="0">
                <a:solidFill>
                  <a:srgbClr val="23783E"/>
                </a:solidFill>
                <a:latin typeface="72 Light" panose="020B0303030000000003" pitchFamily="34" charset="0"/>
                <a:cs typeface="72 Light" panose="020B0303030000000003" pitchFamily="34" charset="0"/>
              </a:rPr>
              <a:t>Planification et mise en œuvre stratégique</a:t>
            </a:r>
          </a:p>
          <a:p>
            <a:pPr marL="285750" indent="-285750">
              <a:buFont typeface="Arial" panose="020B0604020202020204" pitchFamily="34" charset="0"/>
              <a:buChar char="•"/>
            </a:pPr>
            <a:r>
              <a:rPr lang="fr-BE" dirty="0">
                <a:solidFill>
                  <a:srgbClr val="23783E"/>
                </a:solidFill>
                <a:latin typeface="72 Light" panose="020B0303030000000003" pitchFamily="34" charset="0"/>
                <a:cs typeface="72 Light" panose="020B0303030000000003" pitchFamily="34" charset="0"/>
              </a:rPr>
              <a:t>Gestion quotidienne </a:t>
            </a:r>
          </a:p>
          <a:p>
            <a:pPr marL="285750" indent="-285750">
              <a:buFont typeface="Arial" panose="020B0604020202020204" pitchFamily="34" charset="0"/>
              <a:buChar char="•"/>
            </a:pPr>
            <a:r>
              <a:rPr lang="fr-BE" dirty="0">
                <a:solidFill>
                  <a:srgbClr val="23783E"/>
                </a:solidFill>
                <a:latin typeface="72 Light" panose="020B0303030000000003" pitchFamily="34" charset="0"/>
                <a:cs typeface="72 Light" panose="020B0303030000000003" pitchFamily="34" charset="0"/>
              </a:rPr>
              <a:t>Contrôle budgétaire</a:t>
            </a:r>
          </a:p>
          <a:p>
            <a:pPr marL="285750" indent="-285750">
              <a:buFont typeface="Arial" panose="020B0604020202020204" pitchFamily="34" charset="0"/>
              <a:buChar char="•"/>
            </a:pPr>
            <a:r>
              <a:rPr lang="fr-BE" dirty="0">
                <a:solidFill>
                  <a:srgbClr val="23783E"/>
                </a:solidFill>
                <a:latin typeface="72 Light" panose="020B0303030000000003" pitchFamily="34" charset="0"/>
                <a:cs typeface="72 Light" panose="020B0303030000000003" pitchFamily="34" charset="0"/>
              </a:rPr>
              <a:t>Représentation </a:t>
            </a:r>
          </a:p>
        </p:txBody>
      </p:sp>
      <p:sp>
        <p:nvSpPr>
          <p:cNvPr id="28" name="ZoneTexte 27">
            <a:extLst>
              <a:ext uri="{FF2B5EF4-FFF2-40B4-BE49-F238E27FC236}">
                <a16:creationId xmlns:a16="http://schemas.microsoft.com/office/drawing/2014/main" id="{CC7E8ED0-31E4-4400-AD80-C8BE9FB26FB8}"/>
              </a:ext>
            </a:extLst>
          </p:cNvPr>
          <p:cNvSpPr txBox="1"/>
          <p:nvPr/>
        </p:nvSpPr>
        <p:spPr>
          <a:xfrm>
            <a:off x="4947489" y="482808"/>
            <a:ext cx="2879767" cy="1477328"/>
          </a:xfrm>
          <a:prstGeom prst="rect">
            <a:avLst/>
          </a:prstGeom>
          <a:noFill/>
        </p:spPr>
        <p:txBody>
          <a:bodyPr wrap="square">
            <a:spAutoFit/>
          </a:bodyPr>
          <a:lstStyle/>
          <a:p>
            <a:pPr marL="285750" indent="-285750">
              <a:buFont typeface="Arial" panose="020B0604020202020204" pitchFamily="34" charset="0"/>
              <a:buChar char="•"/>
            </a:pPr>
            <a:r>
              <a:rPr lang="fr-BE" dirty="0">
                <a:solidFill>
                  <a:srgbClr val="23783E"/>
                </a:solidFill>
                <a:latin typeface="72 Light" panose="020B0303030000000003" pitchFamily="34" charset="0"/>
                <a:cs typeface="72 Light" panose="020B0303030000000003" pitchFamily="34" charset="0"/>
              </a:rPr>
              <a:t>Définition des grandes orientations stratégiques</a:t>
            </a:r>
          </a:p>
          <a:p>
            <a:pPr marL="285750" indent="-285750">
              <a:buFont typeface="Arial" panose="020B0604020202020204" pitchFamily="34" charset="0"/>
              <a:buChar char="•"/>
            </a:pPr>
            <a:r>
              <a:rPr lang="fr-BE" dirty="0">
                <a:solidFill>
                  <a:srgbClr val="23783E"/>
                </a:solidFill>
                <a:latin typeface="72 Light" panose="020B0303030000000003" pitchFamily="34" charset="0"/>
                <a:cs typeface="72 Light" panose="020B0303030000000003" pitchFamily="34" charset="0"/>
              </a:rPr>
              <a:t>Contrôle du Conseil d’administration</a:t>
            </a:r>
          </a:p>
        </p:txBody>
      </p:sp>
      <p:sp>
        <p:nvSpPr>
          <p:cNvPr id="29" name="Rectangle : coins arrondis 28">
            <a:extLst>
              <a:ext uri="{FF2B5EF4-FFF2-40B4-BE49-F238E27FC236}">
                <a16:creationId xmlns:a16="http://schemas.microsoft.com/office/drawing/2014/main" id="{16FB15BD-EAB6-423B-998E-D4D4D03B576A}"/>
              </a:ext>
            </a:extLst>
          </p:cNvPr>
          <p:cNvSpPr/>
          <p:nvPr/>
        </p:nvSpPr>
        <p:spPr>
          <a:xfrm>
            <a:off x="5712618" y="3451632"/>
            <a:ext cx="2222087" cy="732019"/>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72 Light" panose="020B0303030000000003" pitchFamily="34" charset="0"/>
                <a:cs typeface="72 Light" panose="020B0303030000000003" pitchFamily="34" charset="0"/>
              </a:rPr>
              <a:t>Comité de gestion</a:t>
            </a:r>
          </a:p>
        </p:txBody>
      </p:sp>
      <p:sp>
        <p:nvSpPr>
          <p:cNvPr id="10" name="Arc 9">
            <a:extLst>
              <a:ext uri="{FF2B5EF4-FFF2-40B4-BE49-F238E27FC236}">
                <a16:creationId xmlns:a16="http://schemas.microsoft.com/office/drawing/2014/main" id="{49B23DBC-E8AD-43CF-BEDF-45F2B434CF18}"/>
              </a:ext>
            </a:extLst>
          </p:cNvPr>
          <p:cNvSpPr/>
          <p:nvPr/>
        </p:nvSpPr>
        <p:spPr>
          <a:xfrm rot="8387633">
            <a:off x="4465258" y="1234115"/>
            <a:ext cx="2177223" cy="2700645"/>
          </a:xfrm>
          <a:prstGeom prst="arc">
            <a:avLst>
              <a:gd name="adj1" fmla="val 18274991"/>
              <a:gd name="adj2" fmla="val 21403928"/>
            </a:avLst>
          </a:prstGeom>
          <a:ln w="53975">
            <a:solidFill>
              <a:srgbClr val="23783E"/>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latin typeface="72 Light" panose="020B0303030000000003" pitchFamily="34" charset="0"/>
              <a:cs typeface="72 Light" panose="020B0303030000000003" pitchFamily="34" charset="0"/>
            </a:endParaRPr>
          </a:p>
        </p:txBody>
      </p:sp>
      <p:sp>
        <p:nvSpPr>
          <p:cNvPr id="31" name="ZoneTexte 30">
            <a:extLst>
              <a:ext uri="{FF2B5EF4-FFF2-40B4-BE49-F238E27FC236}">
                <a16:creationId xmlns:a16="http://schemas.microsoft.com/office/drawing/2014/main" id="{22A9F131-505E-4D0B-B5F6-50E5B0FF011D}"/>
              </a:ext>
            </a:extLst>
          </p:cNvPr>
          <p:cNvSpPr txBox="1"/>
          <p:nvPr/>
        </p:nvSpPr>
        <p:spPr>
          <a:xfrm>
            <a:off x="8009780" y="3444502"/>
            <a:ext cx="2811115" cy="646331"/>
          </a:xfrm>
          <a:prstGeom prst="rect">
            <a:avLst/>
          </a:prstGeom>
          <a:noFill/>
        </p:spPr>
        <p:txBody>
          <a:bodyPr wrap="square">
            <a:spAutoFit/>
          </a:bodyPr>
          <a:lstStyle/>
          <a:p>
            <a:pPr marL="285750" indent="-285750">
              <a:buFont typeface="Arial" panose="020B0604020202020204" pitchFamily="34" charset="0"/>
              <a:buChar char="•"/>
            </a:pPr>
            <a:r>
              <a:rPr lang="fr-BE" dirty="0">
                <a:solidFill>
                  <a:srgbClr val="23783E"/>
                </a:solidFill>
                <a:latin typeface="72 Light" panose="020B0303030000000003" pitchFamily="34" charset="0"/>
                <a:cs typeface="72 Light" panose="020B0303030000000003" pitchFamily="34" charset="0"/>
              </a:rPr>
              <a:t>Supervision du travail du chargé de projets</a:t>
            </a:r>
          </a:p>
        </p:txBody>
      </p:sp>
      <p:sp>
        <p:nvSpPr>
          <p:cNvPr id="32" name="Rectangle : coins arrondis 31">
            <a:extLst>
              <a:ext uri="{FF2B5EF4-FFF2-40B4-BE49-F238E27FC236}">
                <a16:creationId xmlns:a16="http://schemas.microsoft.com/office/drawing/2014/main" id="{8B8E5587-4240-4E3B-9A65-37949A62749E}"/>
              </a:ext>
            </a:extLst>
          </p:cNvPr>
          <p:cNvSpPr/>
          <p:nvPr/>
        </p:nvSpPr>
        <p:spPr>
          <a:xfrm>
            <a:off x="6404199" y="4337630"/>
            <a:ext cx="1984562" cy="370908"/>
          </a:xfrm>
          <a:prstGeom prst="roundRect">
            <a:avLst>
              <a:gd name="adj" fmla="val 8828"/>
            </a:avLst>
          </a:prstGeom>
          <a:solidFill>
            <a:srgbClr val="E5EDBD"/>
          </a:solidFill>
          <a:ln w="22225">
            <a:solidFill>
              <a:srgbClr val="23783E"/>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b" anchorCtr="0">
            <a:noAutofit/>
          </a:bodyPr>
          <a:lstStyle/>
          <a:p>
            <a:r>
              <a:rPr lang="fr-BE" dirty="0">
                <a:solidFill>
                  <a:srgbClr val="23783E"/>
                </a:solidFill>
                <a:latin typeface="72 Light" panose="020B0303030000000003" pitchFamily="34" charset="0"/>
                <a:cs typeface="72 Light" panose="020B0303030000000003" pitchFamily="34" charset="0"/>
              </a:rPr>
              <a:t>Chargé de projets</a:t>
            </a:r>
          </a:p>
        </p:txBody>
      </p:sp>
      <p:sp>
        <p:nvSpPr>
          <p:cNvPr id="33" name="Arc 32">
            <a:extLst>
              <a:ext uri="{FF2B5EF4-FFF2-40B4-BE49-F238E27FC236}">
                <a16:creationId xmlns:a16="http://schemas.microsoft.com/office/drawing/2014/main" id="{C47A6C1A-0BB6-447B-A1BE-FC2B9A5D052A}"/>
              </a:ext>
            </a:extLst>
          </p:cNvPr>
          <p:cNvSpPr/>
          <p:nvPr/>
        </p:nvSpPr>
        <p:spPr>
          <a:xfrm rot="10518163">
            <a:off x="5958242" y="4020018"/>
            <a:ext cx="470616" cy="495482"/>
          </a:xfrm>
          <a:prstGeom prst="arc">
            <a:avLst>
              <a:gd name="adj1" fmla="val 15112021"/>
              <a:gd name="adj2" fmla="val 701989"/>
            </a:avLst>
          </a:prstGeom>
          <a:ln w="53975">
            <a:solidFill>
              <a:srgbClr val="23783E"/>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latin typeface="72 Light" panose="020B0303030000000003" pitchFamily="34" charset="0"/>
              <a:cs typeface="72 Light" panose="020B0303030000000003" pitchFamily="34" charset="0"/>
            </a:endParaRPr>
          </a:p>
        </p:txBody>
      </p:sp>
      <p:sp>
        <p:nvSpPr>
          <p:cNvPr id="34" name="ZoneTexte 33">
            <a:extLst>
              <a:ext uri="{FF2B5EF4-FFF2-40B4-BE49-F238E27FC236}">
                <a16:creationId xmlns:a16="http://schemas.microsoft.com/office/drawing/2014/main" id="{EB4BA3E9-3F34-4875-B023-CE97BB904C56}"/>
              </a:ext>
            </a:extLst>
          </p:cNvPr>
          <p:cNvSpPr txBox="1"/>
          <p:nvPr/>
        </p:nvSpPr>
        <p:spPr>
          <a:xfrm>
            <a:off x="5564941" y="5190244"/>
            <a:ext cx="4426805" cy="923330"/>
          </a:xfrm>
          <a:prstGeom prst="rect">
            <a:avLst/>
          </a:prstGeom>
          <a:noFill/>
        </p:spPr>
        <p:txBody>
          <a:bodyPr wrap="square">
            <a:spAutoFit/>
          </a:bodyPr>
          <a:lstStyle/>
          <a:p>
            <a:pPr marL="285750" indent="-285750">
              <a:buFont typeface="Arial" panose="020B0604020202020204" pitchFamily="34" charset="0"/>
              <a:buChar char="•"/>
            </a:pPr>
            <a:r>
              <a:rPr lang="fr-BE" dirty="0">
                <a:solidFill>
                  <a:srgbClr val="23783E"/>
                </a:solidFill>
                <a:latin typeface="72 Light" panose="020B0303030000000003" pitchFamily="34" charset="0"/>
                <a:cs typeface="72 Light" panose="020B0303030000000003" pitchFamily="34" charset="0"/>
              </a:rPr>
              <a:t>Propositions d’actions, de projets et d’orientations au CA</a:t>
            </a:r>
          </a:p>
          <a:p>
            <a:pPr marL="285750" indent="-285750">
              <a:buFont typeface="Arial" panose="020B0604020202020204" pitchFamily="34" charset="0"/>
              <a:buChar char="•"/>
            </a:pPr>
            <a:r>
              <a:rPr lang="fr-BE" dirty="0">
                <a:solidFill>
                  <a:srgbClr val="23783E"/>
                </a:solidFill>
                <a:latin typeface="72 Light" panose="020B0303030000000003" pitchFamily="34" charset="0"/>
                <a:cs typeface="72 Light" panose="020B0303030000000003" pitchFamily="34" charset="0"/>
              </a:rPr>
              <a:t>Suivi des actions et projets approuvés </a:t>
            </a:r>
          </a:p>
        </p:txBody>
      </p:sp>
      <p:sp>
        <p:nvSpPr>
          <p:cNvPr id="22" name="ZoneTexte 21">
            <a:extLst>
              <a:ext uri="{FF2B5EF4-FFF2-40B4-BE49-F238E27FC236}">
                <a16:creationId xmlns:a16="http://schemas.microsoft.com/office/drawing/2014/main" id="{56F03601-3AF4-42CC-8C38-FFF6851A5D5E}"/>
              </a:ext>
            </a:extLst>
          </p:cNvPr>
          <p:cNvSpPr txBox="1"/>
          <p:nvPr/>
        </p:nvSpPr>
        <p:spPr>
          <a:xfrm>
            <a:off x="8382072" y="4101929"/>
            <a:ext cx="3866864" cy="1077218"/>
          </a:xfrm>
          <a:prstGeom prst="rect">
            <a:avLst/>
          </a:prstGeom>
          <a:noFill/>
        </p:spPr>
        <p:txBody>
          <a:bodyPr wrap="square">
            <a:spAutoFit/>
          </a:bodyPr>
          <a:lstStyle/>
          <a:p>
            <a:pPr marL="285750" indent="-285750">
              <a:buFont typeface="Arial" panose="020B0604020202020204" pitchFamily="34" charset="0"/>
              <a:buChar char="•"/>
            </a:pPr>
            <a:r>
              <a:rPr lang="fr-BE" sz="1600" dirty="0">
                <a:solidFill>
                  <a:srgbClr val="23783E"/>
                </a:solidFill>
                <a:latin typeface="72 Light" panose="020B0303030000000003" pitchFamily="34" charset="0"/>
                <a:cs typeface="72 Light" panose="020B0303030000000003" pitchFamily="34" charset="0"/>
              </a:rPr>
              <a:t>Développement et gestion des projets </a:t>
            </a:r>
          </a:p>
          <a:p>
            <a:pPr marL="285750" indent="-285750">
              <a:buFont typeface="Arial" panose="020B0604020202020204" pitchFamily="34" charset="0"/>
              <a:buChar char="•"/>
            </a:pPr>
            <a:r>
              <a:rPr lang="fr-BE" sz="1600" dirty="0">
                <a:solidFill>
                  <a:srgbClr val="23783E"/>
                </a:solidFill>
                <a:latin typeface="72 Light" panose="020B0303030000000003" pitchFamily="34" charset="0"/>
                <a:cs typeface="72 Light" panose="020B0303030000000003" pitchFamily="34" charset="0"/>
              </a:rPr>
              <a:t>Soutien aux groupes de travail </a:t>
            </a:r>
          </a:p>
          <a:p>
            <a:pPr marL="285750" indent="-285750">
              <a:buFont typeface="Arial" panose="020B0604020202020204" pitchFamily="34" charset="0"/>
              <a:buChar char="•"/>
            </a:pPr>
            <a:r>
              <a:rPr lang="fr-BE" sz="1600" dirty="0">
                <a:solidFill>
                  <a:srgbClr val="23783E"/>
                </a:solidFill>
                <a:latin typeface="72 Light" panose="020B0303030000000003" pitchFamily="34" charset="0"/>
                <a:cs typeface="72 Light" panose="020B0303030000000003" pitchFamily="34" charset="0"/>
              </a:rPr>
              <a:t>Centralisation et partage des infos</a:t>
            </a:r>
          </a:p>
          <a:p>
            <a:endParaRPr lang="fr-BE" sz="1600" dirty="0">
              <a:solidFill>
                <a:srgbClr val="23783E"/>
              </a:solidFill>
              <a:latin typeface="72 Light" panose="020B0303030000000003" pitchFamily="34" charset="0"/>
              <a:cs typeface="72 Light" panose="020B0303030000000003" pitchFamily="34" charset="0"/>
            </a:endParaRPr>
          </a:p>
        </p:txBody>
      </p:sp>
      <p:sp>
        <p:nvSpPr>
          <p:cNvPr id="25" name="Rectangle 24">
            <a:extLst>
              <a:ext uri="{FF2B5EF4-FFF2-40B4-BE49-F238E27FC236}">
                <a16:creationId xmlns:a16="http://schemas.microsoft.com/office/drawing/2014/main" id="{60D2F5FB-E098-41C4-82B5-06A6F42E00CD}"/>
              </a:ext>
            </a:extLst>
          </p:cNvPr>
          <p:cNvSpPr/>
          <p:nvPr/>
        </p:nvSpPr>
        <p:spPr>
          <a:xfrm>
            <a:off x="4747758" y="717059"/>
            <a:ext cx="143057" cy="2526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atin typeface="72 Light" panose="020B0303030000000003" pitchFamily="34" charset="0"/>
              <a:cs typeface="72 Light" panose="020B0303030000000003" pitchFamily="34" charset="0"/>
            </a:endParaRPr>
          </a:p>
        </p:txBody>
      </p:sp>
      <p:cxnSp>
        <p:nvCxnSpPr>
          <p:cNvPr id="8" name="Connecteur droit 7">
            <a:extLst>
              <a:ext uri="{FF2B5EF4-FFF2-40B4-BE49-F238E27FC236}">
                <a16:creationId xmlns:a16="http://schemas.microsoft.com/office/drawing/2014/main" id="{495975D2-0740-4F70-832E-1D7D3DA19ABF}"/>
              </a:ext>
            </a:extLst>
          </p:cNvPr>
          <p:cNvCxnSpPr>
            <a:cxnSpLocks/>
            <a:stCxn id="4" idx="2"/>
          </p:cNvCxnSpPr>
          <p:nvPr/>
        </p:nvCxnSpPr>
        <p:spPr>
          <a:xfrm flipH="1">
            <a:off x="2874931" y="3672825"/>
            <a:ext cx="1" cy="211591"/>
          </a:xfrm>
          <a:prstGeom prst="line">
            <a:avLst/>
          </a:prstGeom>
          <a:ln w="34925">
            <a:solidFill>
              <a:srgbClr val="23783E"/>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BCDE69FF-78ED-4394-B9EA-AF85A21A72DF}"/>
              </a:ext>
            </a:extLst>
          </p:cNvPr>
          <p:cNvCxnSpPr>
            <a:cxnSpLocks/>
            <a:stCxn id="5" idx="2"/>
            <a:endCxn id="4" idx="0"/>
          </p:cNvCxnSpPr>
          <p:nvPr/>
        </p:nvCxnSpPr>
        <p:spPr>
          <a:xfrm flipH="1">
            <a:off x="2874932" y="1809136"/>
            <a:ext cx="1" cy="191927"/>
          </a:xfrm>
          <a:prstGeom prst="line">
            <a:avLst/>
          </a:prstGeom>
          <a:ln w="34925">
            <a:solidFill>
              <a:srgbClr val="23783E"/>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C960D0C7-77B4-4AFC-B3B5-2DB296C87551}"/>
              </a:ext>
            </a:extLst>
          </p:cNvPr>
          <p:cNvPicPr>
            <a:picLocks noChangeAspect="1"/>
          </p:cNvPicPr>
          <p:nvPr/>
        </p:nvPicPr>
        <p:blipFill>
          <a:blip r:embed="rId2"/>
          <a:stretch>
            <a:fillRect/>
          </a:stretch>
        </p:blipFill>
        <p:spPr>
          <a:xfrm>
            <a:off x="9702306" y="174749"/>
            <a:ext cx="2349136" cy="1123156"/>
          </a:xfrm>
          <a:prstGeom prst="rect">
            <a:avLst/>
          </a:prstGeom>
        </p:spPr>
      </p:pic>
      <p:pic>
        <p:nvPicPr>
          <p:cNvPr id="35" name="Image 34">
            <a:extLst>
              <a:ext uri="{FF2B5EF4-FFF2-40B4-BE49-F238E27FC236}">
                <a16:creationId xmlns:a16="http://schemas.microsoft.com/office/drawing/2014/main" id="{EB245F3F-B72D-45EF-BCC7-3E8D155C4F01}"/>
              </a:ext>
            </a:extLst>
          </p:cNvPr>
          <p:cNvPicPr>
            <a:picLocks noChangeAspect="1"/>
          </p:cNvPicPr>
          <p:nvPr/>
        </p:nvPicPr>
        <p:blipFill>
          <a:blip r:embed="rId3"/>
          <a:stretch>
            <a:fillRect/>
          </a:stretch>
        </p:blipFill>
        <p:spPr>
          <a:xfrm>
            <a:off x="9708276" y="1333745"/>
            <a:ext cx="2349137" cy="802071"/>
          </a:xfrm>
          <a:prstGeom prst="rect">
            <a:avLst/>
          </a:prstGeom>
        </p:spPr>
      </p:pic>
    </p:spTree>
    <p:extLst>
      <p:ext uri="{BB962C8B-B14F-4D97-AF65-F5344CB8AC3E}">
        <p14:creationId xmlns:p14="http://schemas.microsoft.com/office/powerpoint/2010/main" val="295990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36362" y="633599"/>
            <a:ext cx="6349630" cy="2991416"/>
          </a:xfrm>
        </p:spPr>
        <p:txBody>
          <a:bodyPr vert="horz" lIns="91440" tIns="45720" rIns="91440" bIns="45720" rtlCol="0" anchor="b">
            <a:normAutofit/>
          </a:bodyPr>
          <a:lstStyle/>
          <a:p>
            <a:r>
              <a:rPr lang="en-US" sz="5100" b="1" dirty="0">
                <a:latin typeface="72 Light" panose="020B0303030000000003" pitchFamily="34" charset="0"/>
                <a:cs typeface="72 Light" panose="020B0303030000000003" pitchFamily="34" charset="0"/>
              </a:rPr>
              <a:t>RENOUVELLEMENT DU CA</a:t>
            </a:r>
            <a:endParaRPr lang="en-US" sz="5100" b="1" kern="1200" dirty="0">
              <a:solidFill>
                <a:schemeClr val="tx1"/>
              </a:solidFill>
              <a:latin typeface="72 Light" panose="020B0303030000000003" pitchFamily="34" charset="0"/>
              <a:cs typeface="72 Light" panose="020B0303030000000003" pitchFamily="34" charset="0"/>
            </a:endParaRPr>
          </a:p>
        </p:txBody>
      </p:sp>
      <p:sp>
        <p:nvSpPr>
          <p:cNvPr id="26" name="Freeform: Shape 2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que 3" descr="Public cible">
            <a:extLst>
              <a:ext uri="{FF2B5EF4-FFF2-40B4-BE49-F238E27FC236}">
                <a16:creationId xmlns:a16="http://schemas.microsoft.com/office/drawing/2014/main" id="{F2E1DB5D-AD77-4FC2-8FB4-6CB81F254C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31503" y="2129307"/>
            <a:ext cx="3217333" cy="3217333"/>
          </a:xfrm>
          <a:prstGeom prst="rect">
            <a:avLst/>
          </a:prstGeom>
        </p:spPr>
      </p:pic>
      <p:sp>
        <p:nvSpPr>
          <p:cNvPr id="19" name="Rectangle 18">
            <a:extLst>
              <a:ext uri="{FF2B5EF4-FFF2-40B4-BE49-F238E27FC236}">
                <a16:creationId xmlns:a16="http://schemas.microsoft.com/office/drawing/2014/main" id="{E837D2A5-0EDD-4159-AB11-EF4C094FCE94}"/>
              </a:ext>
            </a:extLst>
          </p:cNvPr>
          <p:cNvSpPr/>
          <p:nvPr/>
        </p:nvSpPr>
        <p:spPr>
          <a:xfrm>
            <a:off x="-673996" y="1582315"/>
            <a:ext cx="1944444" cy="130738"/>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619F6092-91C8-4FA8-B5EB-CDB31B5454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3051274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FIN DE MANDATS ET CANDIDATURES</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6" name="Flèche : pentagone 5">
            <a:extLst>
              <a:ext uri="{FF2B5EF4-FFF2-40B4-BE49-F238E27FC236}">
                <a16:creationId xmlns:a16="http://schemas.microsoft.com/office/drawing/2014/main" id="{9980D9EA-AD8C-415A-B458-BFC46C5F8644}"/>
              </a:ext>
            </a:extLst>
          </p:cNvPr>
          <p:cNvSpPr/>
          <p:nvPr/>
        </p:nvSpPr>
        <p:spPr>
          <a:xfrm>
            <a:off x="1284789" y="1852579"/>
            <a:ext cx="4629873" cy="923575"/>
          </a:xfrm>
          <a:prstGeom prst="homePlate">
            <a:avLst/>
          </a:prstGeom>
          <a:solidFill>
            <a:srgbClr val="367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72 Light" panose="020B0303030000000003" pitchFamily="34" charset="0"/>
                <a:cs typeface="72 Light" panose="020B0303030000000003" pitchFamily="34" charset="0"/>
              </a:rPr>
              <a:t>Fin de 2</a:t>
            </a:r>
            <a:r>
              <a:rPr lang="fr-FR" baseline="30000" dirty="0">
                <a:latin typeface="72 Light" panose="020B0303030000000003" pitchFamily="34" charset="0"/>
                <a:cs typeface="72 Light" panose="020B0303030000000003" pitchFamily="34" charset="0"/>
              </a:rPr>
              <a:t>e</a:t>
            </a:r>
            <a:r>
              <a:rPr lang="fr-FR" dirty="0">
                <a:latin typeface="72 Light" panose="020B0303030000000003" pitchFamily="34" charset="0"/>
                <a:cs typeface="72 Light" panose="020B0303030000000003" pitchFamily="34" charset="0"/>
              </a:rPr>
              <a:t> mandat de </a:t>
            </a:r>
            <a:r>
              <a:rPr lang="fr-FR" b="1" dirty="0">
                <a:latin typeface="72 Light" panose="020B0303030000000003" pitchFamily="34" charset="0"/>
                <a:cs typeface="72 Light" panose="020B0303030000000003" pitchFamily="34" charset="0"/>
              </a:rPr>
              <a:t>Quentin Mortier</a:t>
            </a:r>
          </a:p>
          <a:p>
            <a:r>
              <a:rPr lang="fr-FR" dirty="0">
                <a:latin typeface="72 Light" panose="020B0303030000000003" pitchFamily="34" charset="0"/>
                <a:cs typeface="72 Light" panose="020B0303030000000003" pitchFamily="34" charset="0"/>
              </a:rPr>
              <a:t>Fin de 2</a:t>
            </a:r>
            <a:r>
              <a:rPr lang="fr-FR" baseline="30000" dirty="0">
                <a:latin typeface="72 Light" panose="020B0303030000000003" pitchFamily="34" charset="0"/>
                <a:cs typeface="72 Light" panose="020B0303030000000003" pitchFamily="34" charset="0"/>
              </a:rPr>
              <a:t>e</a:t>
            </a:r>
            <a:r>
              <a:rPr lang="fr-FR" dirty="0">
                <a:latin typeface="72 Light" panose="020B0303030000000003" pitchFamily="34" charset="0"/>
                <a:cs typeface="72 Light" panose="020B0303030000000003" pitchFamily="34" charset="0"/>
              </a:rPr>
              <a:t> mandat de </a:t>
            </a:r>
            <a:r>
              <a:rPr lang="fr-FR" b="1" dirty="0">
                <a:latin typeface="72 Light" panose="020B0303030000000003" pitchFamily="34" charset="0"/>
                <a:cs typeface="72 Light" panose="020B0303030000000003" pitchFamily="34" charset="0"/>
              </a:rPr>
              <a:t>Jérôme Meessen</a:t>
            </a:r>
          </a:p>
        </p:txBody>
      </p:sp>
      <p:sp>
        <p:nvSpPr>
          <p:cNvPr id="9" name="Flèche : pentagone 8">
            <a:extLst>
              <a:ext uri="{FF2B5EF4-FFF2-40B4-BE49-F238E27FC236}">
                <a16:creationId xmlns:a16="http://schemas.microsoft.com/office/drawing/2014/main" id="{31D706D3-243B-4CF4-B203-4B7865715191}"/>
              </a:ext>
            </a:extLst>
          </p:cNvPr>
          <p:cNvSpPr/>
          <p:nvPr/>
        </p:nvSpPr>
        <p:spPr>
          <a:xfrm>
            <a:off x="1284788" y="3010382"/>
            <a:ext cx="4629873" cy="1325563"/>
          </a:xfrm>
          <a:prstGeom prst="homePlate">
            <a:avLst/>
          </a:prstGeom>
          <a:solidFill>
            <a:srgbClr val="3674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72 Light" panose="020B0303030000000003" pitchFamily="34" charset="0"/>
                <a:cs typeface="72 Light" panose="020B0303030000000003" pitchFamily="34" charset="0"/>
              </a:rPr>
              <a:t>Fin de 2</a:t>
            </a:r>
            <a:r>
              <a:rPr lang="fr-FR" baseline="30000" dirty="0">
                <a:latin typeface="72 Light" panose="020B0303030000000003" pitchFamily="34" charset="0"/>
                <a:cs typeface="72 Light" panose="020B0303030000000003" pitchFamily="34" charset="0"/>
              </a:rPr>
              <a:t>e</a:t>
            </a:r>
            <a:r>
              <a:rPr lang="fr-FR" dirty="0">
                <a:latin typeface="72 Light" panose="020B0303030000000003" pitchFamily="34" charset="0"/>
                <a:cs typeface="72 Light" panose="020B0303030000000003" pitchFamily="34" charset="0"/>
              </a:rPr>
              <a:t> mandat de </a:t>
            </a:r>
            <a:r>
              <a:rPr lang="fr-FR" b="1" dirty="0">
                <a:latin typeface="72 Light" panose="020B0303030000000003" pitchFamily="34" charset="0"/>
                <a:cs typeface="72 Light" panose="020B0303030000000003" pitchFamily="34" charset="0"/>
              </a:rPr>
              <a:t>Roger Bourgeois </a:t>
            </a:r>
          </a:p>
          <a:p>
            <a:r>
              <a:rPr lang="fr-FR" dirty="0">
                <a:latin typeface="72 Light" panose="020B0303030000000003" pitchFamily="34" charset="0"/>
                <a:cs typeface="72 Light" panose="020B0303030000000003" pitchFamily="34" charset="0"/>
              </a:rPr>
              <a:t>Fin de 1</a:t>
            </a:r>
            <a:r>
              <a:rPr lang="fr-FR" baseline="30000" dirty="0">
                <a:latin typeface="72 Light" panose="020B0303030000000003" pitchFamily="34" charset="0"/>
                <a:cs typeface="72 Light" panose="020B0303030000000003" pitchFamily="34" charset="0"/>
              </a:rPr>
              <a:t>er</a:t>
            </a:r>
            <a:r>
              <a:rPr lang="fr-FR" dirty="0">
                <a:latin typeface="72 Light" panose="020B0303030000000003" pitchFamily="34" charset="0"/>
                <a:cs typeface="72 Light" panose="020B0303030000000003" pitchFamily="34" charset="0"/>
              </a:rPr>
              <a:t> mandat de </a:t>
            </a:r>
            <a:r>
              <a:rPr lang="fr-FR" b="1" dirty="0">
                <a:latin typeface="72 Light" panose="020B0303030000000003" pitchFamily="34" charset="0"/>
                <a:cs typeface="72 Light" panose="020B0303030000000003" pitchFamily="34" charset="0"/>
              </a:rPr>
              <a:t>Manoël Dujardin </a:t>
            </a:r>
          </a:p>
          <a:p>
            <a:r>
              <a:rPr lang="fr-FR" dirty="0">
                <a:latin typeface="72 Light" panose="020B0303030000000003" pitchFamily="34" charset="0"/>
                <a:cs typeface="72 Light" panose="020B0303030000000003" pitchFamily="34" charset="0"/>
              </a:rPr>
              <a:t>Fin de 1</a:t>
            </a:r>
            <a:r>
              <a:rPr lang="fr-FR" baseline="30000" dirty="0">
                <a:latin typeface="72 Light" panose="020B0303030000000003" pitchFamily="34" charset="0"/>
                <a:cs typeface="72 Light" panose="020B0303030000000003" pitchFamily="34" charset="0"/>
              </a:rPr>
              <a:t>er</a:t>
            </a:r>
            <a:r>
              <a:rPr lang="fr-FR" dirty="0">
                <a:latin typeface="72 Light" panose="020B0303030000000003" pitchFamily="34" charset="0"/>
                <a:cs typeface="72 Light" panose="020B0303030000000003" pitchFamily="34" charset="0"/>
              </a:rPr>
              <a:t> mandat de </a:t>
            </a:r>
            <a:r>
              <a:rPr lang="fr-FR" b="1" dirty="0">
                <a:latin typeface="72 Light" panose="020B0303030000000003" pitchFamily="34" charset="0"/>
                <a:cs typeface="72 Light" panose="020B0303030000000003" pitchFamily="34" charset="0"/>
              </a:rPr>
              <a:t>Frédéric Praillet </a:t>
            </a:r>
          </a:p>
          <a:p>
            <a:r>
              <a:rPr lang="fr-FR" dirty="0">
                <a:latin typeface="72 Light" panose="020B0303030000000003" pitchFamily="34" charset="0"/>
                <a:cs typeface="72 Light" panose="020B0303030000000003" pitchFamily="34" charset="0"/>
              </a:rPr>
              <a:t>Fin de 1</a:t>
            </a:r>
            <a:r>
              <a:rPr lang="fr-FR" baseline="30000" dirty="0">
                <a:latin typeface="72 Light" panose="020B0303030000000003" pitchFamily="34" charset="0"/>
                <a:cs typeface="72 Light" panose="020B0303030000000003" pitchFamily="34" charset="0"/>
              </a:rPr>
              <a:t>er</a:t>
            </a:r>
            <a:r>
              <a:rPr lang="fr-FR" dirty="0">
                <a:latin typeface="72 Light" panose="020B0303030000000003" pitchFamily="34" charset="0"/>
                <a:cs typeface="72 Light" panose="020B0303030000000003" pitchFamily="34" charset="0"/>
              </a:rPr>
              <a:t> mandat de </a:t>
            </a:r>
            <a:r>
              <a:rPr lang="fr-FR" b="1" dirty="0">
                <a:latin typeface="72 Light" panose="020B0303030000000003" pitchFamily="34" charset="0"/>
                <a:cs typeface="72 Light" panose="020B0303030000000003" pitchFamily="34" charset="0"/>
              </a:rPr>
              <a:t>Jean Tafforeau </a:t>
            </a:r>
          </a:p>
        </p:txBody>
      </p:sp>
      <p:sp>
        <p:nvSpPr>
          <p:cNvPr id="11" name="Flèche : pentagone 10">
            <a:extLst>
              <a:ext uri="{FF2B5EF4-FFF2-40B4-BE49-F238E27FC236}">
                <a16:creationId xmlns:a16="http://schemas.microsoft.com/office/drawing/2014/main" id="{BFFC79D8-BD1D-4BAF-98D1-984FF1B98204}"/>
              </a:ext>
            </a:extLst>
          </p:cNvPr>
          <p:cNvSpPr/>
          <p:nvPr/>
        </p:nvSpPr>
        <p:spPr>
          <a:xfrm>
            <a:off x="1284787" y="4570173"/>
            <a:ext cx="4629873" cy="923575"/>
          </a:xfrm>
          <a:prstGeom prst="homePlate">
            <a:avLst/>
          </a:prstGeom>
          <a:solidFill>
            <a:srgbClr val="367436">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72 Light" panose="020B0303030000000003" pitchFamily="34" charset="0"/>
                <a:cs typeface="72 Light" panose="020B0303030000000003" pitchFamily="34" charset="0"/>
              </a:rPr>
              <a:t>Candidature de </a:t>
            </a:r>
            <a:r>
              <a:rPr lang="fr-FR" b="1" dirty="0">
                <a:latin typeface="72 Light" panose="020B0303030000000003" pitchFamily="34" charset="0"/>
                <a:cs typeface="72 Light" panose="020B0303030000000003" pitchFamily="34" charset="0"/>
              </a:rPr>
              <a:t>Véronique Senterre</a:t>
            </a:r>
          </a:p>
          <a:p>
            <a:r>
              <a:rPr lang="fr-FR" dirty="0">
                <a:latin typeface="72 Light" panose="020B0303030000000003" pitchFamily="34" charset="0"/>
                <a:cs typeface="72 Light" panose="020B0303030000000003" pitchFamily="34" charset="0"/>
              </a:rPr>
              <a:t>Candidature de </a:t>
            </a:r>
            <a:r>
              <a:rPr lang="fr-FR" b="1" dirty="0">
                <a:latin typeface="72 Light" panose="020B0303030000000003" pitchFamily="34" charset="0"/>
                <a:cs typeface="72 Light" panose="020B0303030000000003" pitchFamily="34" charset="0"/>
              </a:rPr>
              <a:t>Anne-Elisabeth Sprimont</a:t>
            </a:r>
          </a:p>
        </p:txBody>
      </p:sp>
      <p:sp>
        <p:nvSpPr>
          <p:cNvPr id="7" name="ZoneTexte 6">
            <a:extLst>
              <a:ext uri="{FF2B5EF4-FFF2-40B4-BE49-F238E27FC236}">
                <a16:creationId xmlns:a16="http://schemas.microsoft.com/office/drawing/2014/main" id="{9A2A54DA-1000-4C8E-84E6-74014B4E49D2}"/>
              </a:ext>
            </a:extLst>
          </p:cNvPr>
          <p:cNvSpPr txBox="1"/>
          <p:nvPr/>
        </p:nvSpPr>
        <p:spPr>
          <a:xfrm>
            <a:off x="6277339" y="2129700"/>
            <a:ext cx="4776483" cy="369332"/>
          </a:xfrm>
          <a:prstGeom prst="rect">
            <a:avLst/>
          </a:prstGeom>
          <a:noFill/>
        </p:spPr>
        <p:txBody>
          <a:bodyPr wrap="square" rtlCol="0">
            <a:spAutoFit/>
          </a:bodyPr>
          <a:lstStyle/>
          <a:p>
            <a:r>
              <a:rPr lang="fr-BE" b="1" dirty="0">
                <a:solidFill>
                  <a:srgbClr val="B5C633"/>
                </a:solidFill>
              </a:rPr>
              <a:t>Ne sont pas candidats à un nouveau mandat</a:t>
            </a:r>
          </a:p>
        </p:txBody>
      </p:sp>
      <p:sp>
        <p:nvSpPr>
          <p:cNvPr id="12" name="ZoneTexte 11">
            <a:extLst>
              <a:ext uri="{FF2B5EF4-FFF2-40B4-BE49-F238E27FC236}">
                <a16:creationId xmlns:a16="http://schemas.microsoft.com/office/drawing/2014/main" id="{B4460199-405D-4E72-9582-0408FB635448}"/>
              </a:ext>
            </a:extLst>
          </p:cNvPr>
          <p:cNvSpPr txBox="1"/>
          <p:nvPr/>
        </p:nvSpPr>
        <p:spPr>
          <a:xfrm>
            <a:off x="6277339" y="3488497"/>
            <a:ext cx="4244047" cy="369332"/>
          </a:xfrm>
          <a:prstGeom prst="rect">
            <a:avLst/>
          </a:prstGeom>
          <a:noFill/>
        </p:spPr>
        <p:txBody>
          <a:bodyPr wrap="square" rtlCol="0">
            <a:spAutoFit/>
          </a:bodyPr>
          <a:lstStyle/>
          <a:p>
            <a:r>
              <a:rPr lang="fr-BE" b="1" dirty="0">
                <a:solidFill>
                  <a:srgbClr val="B5C633"/>
                </a:solidFill>
              </a:rPr>
              <a:t>Sont candidats à un nouveau mandat</a:t>
            </a:r>
          </a:p>
        </p:txBody>
      </p:sp>
      <p:sp>
        <p:nvSpPr>
          <p:cNvPr id="13" name="ZoneTexte 12">
            <a:extLst>
              <a:ext uri="{FF2B5EF4-FFF2-40B4-BE49-F238E27FC236}">
                <a16:creationId xmlns:a16="http://schemas.microsoft.com/office/drawing/2014/main" id="{526D04C5-7759-40CC-9A35-4A761A4EC2FD}"/>
              </a:ext>
            </a:extLst>
          </p:cNvPr>
          <p:cNvSpPr txBox="1"/>
          <p:nvPr/>
        </p:nvSpPr>
        <p:spPr>
          <a:xfrm>
            <a:off x="6277339" y="4847294"/>
            <a:ext cx="4244047" cy="369332"/>
          </a:xfrm>
          <a:prstGeom prst="rect">
            <a:avLst/>
          </a:prstGeom>
          <a:noFill/>
        </p:spPr>
        <p:txBody>
          <a:bodyPr wrap="square" rtlCol="0">
            <a:spAutoFit/>
          </a:bodyPr>
          <a:lstStyle/>
          <a:p>
            <a:r>
              <a:rPr lang="fr-BE" b="1" dirty="0">
                <a:solidFill>
                  <a:srgbClr val="B5C633"/>
                </a:solidFill>
              </a:rPr>
              <a:t>Sont candidats à un premier mandat</a:t>
            </a:r>
          </a:p>
        </p:txBody>
      </p:sp>
    </p:spTree>
    <p:extLst>
      <p:ext uri="{BB962C8B-B14F-4D97-AF65-F5344CB8AC3E}">
        <p14:creationId xmlns:p14="http://schemas.microsoft.com/office/powerpoint/2010/main" val="1894507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LE NOUVEAU CA</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13" name="ZoneTexte 12">
            <a:extLst>
              <a:ext uri="{FF2B5EF4-FFF2-40B4-BE49-F238E27FC236}">
                <a16:creationId xmlns:a16="http://schemas.microsoft.com/office/drawing/2014/main" id="{526D04C5-7759-40CC-9A35-4A761A4EC2FD}"/>
              </a:ext>
            </a:extLst>
          </p:cNvPr>
          <p:cNvSpPr txBox="1"/>
          <p:nvPr/>
        </p:nvSpPr>
        <p:spPr>
          <a:xfrm>
            <a:off x="756284" y="5350985"/>
            <a:ext cx="6871502" cy="369332"/>
          </a:xfrm>
          <a:prstGeom prst="rect">
            <a:avLst/>
          </a:prstGeom>
          <a:solidFill>
            <a:schemeClr val="bg1"/>
          </a:solidFill>
        </p:spPr>
        <p:txBody>
          <a:bodyPr wrap="square" rtlCol="0">
            <a:spAutoFit/>
          </a:bodyPr>
          <a:lstStyle/>
          <a:p>
            <a:r>
              <a:rPr lang="fr-FR" dirty="0">
                <a:latin typeface="72 Light" panose="020B0303030000000003" pitchFamily="34" charset="0"/>
                <a:cs typeface="72 Light" panose="020B0303030000000003" pitchFamily="34" charset="0"/>
              </a:rPr>
              <a:t>Avec l’appui de Sélim Lemsi et de François Verpoorten </a:t>
            </a:r>
          </a:p>
        </p:txBody>
      </p:sp>
      <p:pic>
        <p:nvPicPr>
          <p:cNvPr id="8" name="Image 7" descr="Une image contenant personne, arbre, extérieur, plante&#10;&#10;Description générée automatiquement">
            <a:extLst>
              <a:ext uri="{FF2B5EF4-FFF2-40B4-BE49-F238E27FC236}">
                <a16:creationId xmlns:a16="http://schemas.microsoft.com/office/drawing/2014/main" id="{AA3D0E17-41F1-4408-A54D-44E7B6A6924F}"/>
              </a:ext>
            </a:extLst>
          </p:cNvPr>
          <p:cNvPicPr>
            <a:picLocks noChangeAspect="1"/>
          </p:cNvPicPr>
          <p:nvPr/>
        </p:nvPicPr>
        <p:blipFill rotWithShape="1">
          <a:blip r:embed="rId3">
            <a:extLst>
              <a:ext uri="{28A0092B-C50C-407E-A947-70E740481C1C}">
                <a14:useLocalDpi xmlns:a14="http://schemas.microsoft.com/office/drawing/2010/main" val="0"/>
              </a:ext>
            </a:extLst>
          </a:blip>
          <a:srcRect l="2864"/>
          <a:stretch/>
        </p:blipFill>
        <p:spPr>
          <a:xfrm>
            <a:off x="7780045" y="0"/>
            <a:ext cx="4411955" cy="6858000"/>
          </a:xfrm>
          <a:prstGeom prst="rect">
            <a:avLst/>
          </a:prstGeom>
        </p:spPr>
      </p:pic>
      <p:graphicFrame>
        <p:nvGraphicFramePr>
          <p:cNvPr id="15" name="Tableau 15">
            <a:extLst>
              <a:ext uri="{FF2B5EF4-FFF2-40B4-BE49-F238E27FC236}">
                <a16:creationId xmlns:a16="http://schemas.microsoft.com/office/drawing/2014/main" id="{D0DC54A4-FB9C-4BF2-9480-7A5B7CFF134B}"/>
              </a:ext>
            </a:extLst>
          </p:cNvPr>
          <p:cNvGraphicFramePr>
            <a:graphicFrameLocks noGrp="1"/>
          </p:cNvGraphicFramePr>
          <p:nvPr>
            <p:extLst>
              <p:ext uri="{D42A27DB-BD31-4B8C-83A1-F6EECF244321}">
                <p14:modId xmlns:p14="http://schemas.microsoft.com/office/powerpoint/2010/main" val="2308765057"/>
              </p:ext>
            </p:extLst>
          </p:nvPr>
        </p:nvGraphicFramePr>
        <p:xfrm>
          <a:off x="756284" y="1659375"/>
          <a:ext cx="6269549" cy="3337560"/>
        </p:xfrm>
        <a:graphic>
          <a:graphicData uri="http://schemas.openxmlformats.org/drawingml/2006/table">
            <a:tbl>
              <a:tblPr firstRow="1" bandRow="1">
                <a:tableStyleId>{5C22544A-7EE6-4342-B048-85BDC9FD1C3A}</a:tableStyleId>
              </a:tblPr>
              <a:tblGrid>
                <a:gridCol w="3236982">
                  <a:extLst>
                    <a:ext uri="{9D8B030D-6E8A-4147-A177-3AD203B41FA5}">
                      <a16:colId xmlns:a16="http://schemas.microsoft.com/office/drawing/2014/main" val="3614601132"/>
                    </a:ext>
                  </a:extLst>
                </a:gridCol>
                <a:gridCol w="3032567">
                  <a:extLst>
                    <a:ext uri="{9D8B030D-6E8A-4147-A177-3AD203B41FA5}">
                      <a16:colId xmlns:a16="http://schemas.microsoft.com/office/drawing/2014/main" val="50608905"/>
                    </a:ext>
                  </a:extLst>
                </a:gridCol>
              </a:tblGrid>
              <a:tr h="370840">
                <a:tc>
                  <a:txBody>
                    <a:bodyPr/>
                    <a:lstStyle/>
                    <a:p>
                      <a:r>
                        <a:rPr lang="fr-FR" sz="1800" b="0" dirty="0">
                          <a:solidFill>
                            <a:schemeClr val="tx1"/>
                          </a:solidFill>
                          <a:latin typeface="72 Light" panose="020B0303030000000003" pitchFamily="34" charset="0"/>
                          <a:cs typeface="72 Light" panose="020B0303030000000003" pitchFamily="34" charset="0"/>
                        </a:rPr>
                        <a:t>Roger Bourgeois</a:t>
                      </a:r>
                      <a:endParaRPr lang="fr-BE" b="0" dirty="0">
                        <a:solidFill>
                          <a:schemeClr val="tx1"/>
                        </a:solidFill>
                        <a:latin typeface="72 Light" panose="020B0303030000000003" pitchFamily="34" charset="0"/>
                        <a:cs typeface="72 Light" panose="020B0303030000000003" pitchFamily="34" charset="0"/>
                      </a:endParaRPr>
                    </a:p>
                  </a:txBody>
                  <a:tcPr>
                    <a:lnL w="12700" cap="flat" cmpd="sng" algn="ctr">
                      <a:no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BE" b="0" dirty="0">
                          <a:solidFill>
                            <a:schemeClr val="tx1"/>
                          </a:solidFill>
                          <a:latin typeface="72 Light" panose="020B0303030000000003" pitchFamily="34" charset="0"/>
                          <a:cs typeface="72 Light" panose="020B0303030000000003" pitchFamily="34" charset="0"/>
                        </a:rPr>
                        <a:t>3</a:t>
                      </a:r>
                      <a:r>
                        <a:rPr lang="fr-BE" b="0" baseline="30000" dirty="0">
                          <a:solidFill>
                            <a:schemeClr val="tx1"/>
                          </a:solidFill>
                          <a:latin typeface="72 Light" panose="020B0303030000000003" pitchFamily="34" charset="0"/>
                          <a:cs typeface="72 Light" panose="020B0303030000000003" pitchFamily="34" charset="0"/>
                        </a:rPr>
                        <a:t>e</a:t>
                      </a:r>
                      <a:r>
                        <a:rPr lang="fr-BE" b="0" dirty="0">
                          <a:solidFill>
                            <a:schemeClr val="tx1"/>
                          </a:solidFill>
                          <a:latin typeface="72 Light" panose="020B0303030000000003" pitchFamily="34" charset="0"/>
                          <a:cs typeface="72 Light" panose="020B0303030000000003" pitchFamily="34" charset="0"/>
                        </a:rPr>
                        <a:t> mandat jusqu’en 2025</a:t>
                      </a:r>
                    </a:p>
                  </a:txBody>
                  <a:tcPr>
                    <a:lnL w="12700" cap="flat" cmpd="sng" algn="ctr">
                      <a:solidFill>
                        <a:srgbClr val="36743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3927839"/>
                  </a:ext>
                </a:extLst>
              </a:tr>
              <a:tr h="370840">
                <a:tc>
                  <a:txBody>
                    <a:bodyPr/>
                    <a:lstStyle/>
                    <a:p>
                      <a:r>
                        <a:rPr lang="fr-FR" sz="1800" dirty="0">
                          <a:latin typeface="72 Light" panose="020B0303030000000003" pitchFamily="34" charset="0"/>
                          <a:cs typeface="72 Light" panose="020B0303030000000003" pitchFamily="34" charset="0"/>
                        </a:rPr>
                        <a:t>Manoël Dujardin</a:t>
                      </a:r>
                      <a:endParaRPr lang="fr-BE" b="0" dirty="0">
                        <a:solidFill>
                          <a:schemeClr val="tx1"/>
                        </a:solidFill>
                        <a:latin typeface="72 Light" panose="020B0303030000000003" pitchFamily="34" charset="0"/>
                        <a:cs typeface="72 Light" panose="020B0303030000000003" pitchFamily="34" charset="0"/>
                      </a:endParaRPr>
                    </a:p>
                  </a:txBody>
                  <a:tcPr>
                    <a:lnL w="12700" cap="flat" cmpd="sng" algn="ctr">
                      <a:no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0" dirty="0">
                          <a:solidFill>
                            <a:schemeClr val="tx1"/>
                          </a:solidFill>
                          <a:latin typeface="72 Light" panose="020B0303030000000003" pitchFamily="34" charset="0"/>
                          <a:cs typeface="72 Light" panose="020B0303030000000003" pitchFamily="34" charset="0"/>
                        </a:rPr>
                        <a:t>2</a:t>
                      </a:r>
                      <a:r>
                        <a:rPr lang="fr-BE" b="0" baseline="30000" dirty="0">
                          <a:solidFill>
                            <a:schemeClr val="tx1"/>
                          </a:solidFill>
                          <a:latin typeface="72 Light" panose="020B0303030000000003" pitchFamily="34" charset="0"/>
                          <a:cs typeface="72 Light" panose="020B0303030000000003" pitchFamily="34" charset="0"/>
                        </a:rPr>
                        <a:t>e</a:t>
                      </a:r>
                      <a:r>
                        <a:rPr lang="fr-BE" b="0" dirty="0">
                          <a:solidFill>
                            <a:schemeClr val="tx1"/>
                          </a:solidFill>
                          <a:latin typeface="72 Light" panose="020B0303030000000003" pitchFamily="34" charset="0"/>
                          <a:cs typeface="72 Light" panose="020B0303030000000003" pitchFamily="34" charset="0"/>
                        </a:rPr>
                        <a:t> mandat jusqu’en 2025</a:t>
                      </a:r>
                    </a:p>
                  </a:txBody>
                  <a:tcPr>
                    <a:lnL w="12700" cap="flat" cmpd="sng" algn="ctr">
                      <a:solidFill>
                        <a:srgbClr val="36743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8287843"/>
                  </a:ext>
                </a:extLst>
              </a:tr>
              <a:tr h="370840">
                <a:tc>
                  <a:txBody>
                    <a:bodyPr/>
                    <a:lstStyle/>
                    <a:p>
                      <a:r>
                        <a:rPr lang="fr-FR" sz="1800" dirty="0">
                          <a:latin typeface="72 Light" panose="020B0303030000000003" pitchFamily="34" charset="0"/>
                          <a:cs typeface="72 Light" panose="020B0303030000000003" pitchFamily="34" charset="0"/>
                        </a:rPr>
                        <a:t>Frédéric Praillet</a:t>
                      </a:r>
                      <a:endParaRPr lang="fr-BE" b="0" dirty="0">
                        <a:solidFill>
                          <a:schemeClr val="tx1"/>
                        </a:solidFill>
                        <a:latin typeface="72 Light" panose="020B0303030000000003" pitchFamily="34" charset="0"/>
                        <a:cs typeface="72 Light" panose="020B0303030000000003" pitchFamily="34" charset="0"/>
                      </a:endParaRPr>
                    </a:p>
                  </a:txBody>
                  <a:tcPr>
                    <a:lnL w="12700" cap="flat" cmpd="sng" algn="ctr">
                      <a:no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0" dirty="0">
                          <a:solidFill>
                            <a:schemeClr val="tx1"/>
                          </a:solidFill>
                          <a:latin typeface="72 Light" panose="020B0303030000000003" pitchFamily="34" charset="0"/>
                          <a:cs typeface="72 Light" panose="020B0303030000000003" pitchFamily="34" charset="0"/>
                        </a:rPr>
                        <a:t>2</a:t>
                      </a:r>
                      <a:r>
                        <a:rPr lang="fr-BE" b="0" baseline="30000" dirty="0">
                          <a:solidFill>
                            <a:schemeClr val="tx1"/>
                          </a:solidFill>
                          <a:latin typeface="72 Light" panose="020B0303030000000003" pitchFamily="34" charset="0"/>
                          <a:cs typeface="72 Light" panose="020B0303030000000003" pitchFamily="34" charset="0"/>
                        </a:rPr>
                        <a:t>e</a:t>
                      </a:r>
                      <a:r>
                        <a:rPr lang="fr-BE" b="0" dirty="0">
                          <a:solidFill>
                            <a:schemeClr val="tx1"/>
                          </a:solidFill>
                          <a:latin typeface="72 Light" panose="020B0303030000000003" pitchFamily="34" charset="0"/>
                          <a:cs typeface="72 Light" panose="020B0303030000000003" pitchFamily="34" charset="0"/>
                        </a:rPr>
                        <a:t> mandat jusqu’en 2025</a:t>
                      </a:r>
                    </a:p>
                  </a:txBody>
                  <a:tcPr>
                    <a:lnL w="12700" cap="flat" cmpd="sng" algn="ctr">
                      <a:solidFill>
                        <a:srgbClr val="36743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1148990"/>
                  </a:ext>
                </a:extLst>
              </a:tr>
              <a:tr h="370840">
                <a:tc>
                  <a:txBody>
                    <a:bodyPr/>
                    <a:lstStyle/>
                    <a:p>
                      <a:r>
                        <a:rPr lang="fr-FR" sz="1800" dirty="0">
                          <a:latin typeface="72 Light" panose="020B0303030000000003" pitchFamily="34" charset="0"/>
                          <a:cs typeface="72 Light" panose="020B0303030000000003" pitchFamily="34" charset="0"/>
                        </a:rPr>
                        <a:t>Jean Tafforeau</a:t>
                      </a:r>
                      <a:endParaRPr lang="fr-BE" b="0" dirty="0">
                        <a:solidFill>
                          <a:schemeClr val="tx1"/>
                        </a:solidFill>
                        <a:latin typeface="72 Light" panose="020B0303030000000003" pitchFamily="34" charset="0"/>
                        <a:cs typeface="72 Light" panose="020B0303030000000003" pitchFamily="34" charset="0"/>
                      </a:endParaRPr>
                    </a:p>
                  </a:txBody>
                  <a:tcPr>
                    <a:lnL w="12700" cap="flat" cmpd="sng" algn="ctr">
                      <a:no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0" dirty="0">
                          <a:solidFill>
                            <a:schemeClr val="tx1"/>
                          </a:solidFill>
                          <a:latin typeface="72 Light" panose="020B0303030000000003" pitchFamily="34" charset="0"/>
                          <a:cs typeface="72 Light" panose="020B0303030000000003" pitchFamily="34" charset="0"/>
                        </a:rPr>
                        <a:t>2</a:t>
                      </a:r>
                      <a:r>
                        <a:rPr lang="fr-BE" b="0" baseline="30000" dirty="0">
                          <a:solidFill>
                            <a:schemeClr val="tx1"/>
                          </a:solidFill>
                          <a:latin typeface="72 Light" panose="020B0303030000000003" pitchFamily="34" charset="0"/>
                          <a:cs typeface="72 Light" panose="020B0303030000000003" pitchFamily="34" charset="0"/>
                        </a:rPr>
                        <a:t>e</a:t>
                      </a:r>
                      <a:r>
                        <a:rPr lang="fr-BE" b="0" dirty="0">
                          <a:solidFill>
                            <a:schemeClr val="tx1"/>
                          </a:solidFill>
                          <a:latin typeface="72 Light" panose="020B0303030000000003" pitchFamily="34" charset="0"/>
                          <a:cs typeface="72 Light" panose="020B0303030000000003" pitchFamily="34" charset="0"/>
                        </a:rPr>
                        <a:t> mandat jusqu’en 2025</a:t>
                      </a:r>
                    </a:p>
                  </a:txBody>
                  <a:tcPr>
                    <a:lnL w="12700" cap="flat" cmpd="sng" algn="ctr">
                      <a:solidFill>
                        <a:srgbClr val="36743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7197525"/>
                  </a:ext>
                </a:extLst>
              </a:tr>
              <a:tr h="370840">
                <a:tc>
                  <a:txBody>
                    <a:bodyPr/>
                    <a:lstStyle/>
                    <a:p>
                      <a:r>
                        <a:rPr lang="fr-FR" sz="1800" dirty="0">
                          <a:latin typeface="72 Light" panose="020B0303030000000003" pitchFamily="34" charset="0"/>
                          <a:cs typeface="72 Light" panose="020B0303030000000003" pitchFamily="34" charset="0"/>
                        </a:rPr>
                        <a:t>Didier Goetghebuer</a:t>
                      </a:r>
                      <a:endParaRPr lang="fr-BE" b="0" dirty="0">
                        <a:solidFill>
                          <a:schemeClr val="tx1"/>
                        </a:solidFill>
                        <a:latin typeface="72 Light" panose="020B0303030000000003" pitchFamily="34" charset="0"/>
                        <a:cs typeface="72 Light" panose="020B0303030000000003" pitchFamily="34" charset="0"/>
                      </a:endParaRPr>
                    </a:p>
                  </a:txBody>
                  <a:tcPr>
                    <a:lnL w="12700" cap="flat" cmpd="sng" algn="ctr">
                      <a:no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0" dirty="0">
                          <a:solidFill>
                            <a:schemeClr val="tx1"/>
                          </a:solidFill>
                          <a:latin typeface="72 Light" panose="020B0303030000000003" pitchFamily="34" charset="0"/>
                          <a:cs typeface="72 Light" panose="020B0303030000000003" pitchFamily="34" charset="0"/>
                        </a:rPr>
                        <a:t>1</a:t>
                      </a:r>
                      <a:r>
                        <a:rPr lang="fr-BE" b="0" baseline="30000" dirty="0">
                          <a:solidFill>
                            <a:schemeClr val="tx1"/>
                          </a:solidFill>
                          <a:latin typeface="72 Light" panose="020B0303030000000003" pitchFamily="34" charset="0"/>
                          <a:cs typeface="72 Light" panose="020B0303030000000003" pitchFamily="34" charset="0"/>
                        </a:rPr>
                        <a:t>er</a:t>
                      </a:r>
                      <a:r>
                        <a:rPr lang="fr-BE" b="0" dirty="0">
                          <a:solidFill>
                            <a:schemeClr val="tx1"/>
                          </a:solidFill>
                          <a:latin typeface="72 Light" panose="020B0303030000000003" pitchFamily="34" charset="0"/>
                          <a:cs typeface="72 Light" panose="020B0303030000000003" pitchFamily="34" charset="0"/>
                        </a:rPr>
                        <a:t> mandat jusqu’en 2023</a:t>
                      </a:r>
                    </a:p>
                  </a:txBody>
                  <a:tcPr>
                    <a:lnL w="12700" cap="flat" cmpd="sng" algn="ctr">
                      <a:solidFill>
                        <a:srgbClr val="36743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8449701"/>
                  </a:ext>
                </a:extLst>
              </a:tr>
              <a:tr h="370840">
                <a:tc>
                  <a:txBody>
                    <a:bodyPr/>
                    <a:lstStyle/>
                    <a:p>
                      <a:r>
                        <a:rPr lang="fr-FR" sz="1800" dirty="0">
                          <a:latin typeface="72 Light" panose="020B0303030000000003" pitchFamily="34" charset="0"/>
                          <a:cs typeface="72 Light" panose="020B0303030000000003" pitchFamily="34" charset="0"/>
                        </a:rPr>
                        <a:t>Alain Morel</a:t>
                      </a:r>
                      <a:endParaRPr lang="fr-BE" b="0" dirty="0">
                        <a:solidFill>
                          <a:schemeClr val="tx1"/>
                        </a:solidFill>
                        <a:latin typeface="72 Light" panose="020B0303030000000003" pitchFamily="34" charset="0"/>
                        <a:cs typeface="72 Light" panose="020B0303030000000003" pitchFamily="34" charset="0"/>
                      </a:endParaRPr>
                    </a:p>
                  </a:txBody>
                  <a:tcPr>
                    <a:lnL w="12700" cap="flat" cmpd="sng" algn="ctr">
                      <a:no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0" dirty="0">
                          <a:solidFill>
                            <a:schemeClr val="tx1"/>
                          </a:solidFill>
                          <a:latin typeface="72 Light" panose="020B0303030000000003" pitchFamily="34" charset="0"/>
                          <a:cs typeface="72 Light" panose="020B0303030000000003" pitchFamily="34" charset="0"/>
                        </a:rPr>
                        <a:t>1</a:t>
                      </a:r>
                      <a:r>
                        <a:rPr lang="fr-BE" b="0" baseline="30000" dirty="0">
                          <a:solidFill>
                            <a:schemeClr val="tx1"/>
                          </a:solidFill>
                          <a:latin typeface="72 Light" panose="020B0303030000000003" pitchFamily="34" charset="0"/>
                          <a:cs typeface="72 Light" panose="020B0303030000000003" pitchFamily="34" charset="0"/>
                        </a:rPr>
                        <a:t>er</a:t>
                      </a:r>
                      <a:r>
                        <a:rPr lang="fr-BE" b="0" dirty="0">
                          <a:solidFill>
                            <a:schemeClr val="tx1"/>
                          </a:solidFill>
                          <a:latin typeface="72 Light" panose="020B0303030000000003" pitchFamily="34" charset="0"/>
                          <a:cs typeface="72 Light" panose="020B0303030000000003" pitchFamily="34" charset="0"/>
                        </a:rPr>
                        <a:t> mandat jusqu’en 2024</a:t>
                      </a:r>
                    </a:p>
                  </a:txBody>
                  <a:tcPr>
                    <a:lnL w="12700" cap="flat" cmpd="sng" algn="ctr">
                      <a:solidFill>
                        <a:srgbClr val="36743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0160892"/>
                  </a:ext>
                </a:extLst>
              </a:tr>
              <a:tr h="370840">
                <a:tc>
                  <a:txBody>
                    <a:bodyPr/>
                    <a:lstStyle/>
                    <a:p>
                      <a:r>
                        <a:rPr lang="fr-FR" sz="1800" dirty="0">
                          <a:latin typeface="72 Light" panose="020B0303030000000003" pitchFamily="34" charset="0"/>
                          <a:cs typeface="72 Light" panose="020B0303030000000003" pitchFamily="34" charset="0"/>
                        </a:rPr>
                        <a:t>Roberto Ventura</a:t>
                      </a:r>
                      <a:endParaRPr lang="fr-BE" b="0" dirty="0">
                        <a:solidFill>
                          <a:schemeClr val="tx1"/>
                        </a:solidFill>
                        <a:latin typeface="72 Light" panose="020B0303030000000003" pitchFamily="34" charset="0"/>
                        <a:cs typeface="72 Light" panose="020B0303030000000003" pitchFamily="34" charset="0"/>
                      </a:endParaRPr>
                    </a:p>
                  </a:txBody>
                  <a:tcPr>
                    <a:lnL w="12700" cap="flat" cmpd="sng" algn="ctr">
                      <a:no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0" dirty="0">
                          <a:solidFill>
                            <a:schemeClr val="tx1"/>
                          </a:solidFill>
                          <a:latin typeface="72 Light" panose="020B0303030000000003" pitchFamily="34" charset="0"/>
                          <a:cs typeface="72 Light" panose="020B0303030000000003" pitchFamily="34" charset="0"/>
                        </a:rPr>
                        <a:t>1</a:t>
                      </a:r>
                      <a:r>
                        <a:rPr lang="fr-BE" b="0" baseline="30000" dirty="0">
                          <a:solidFill>
                            <a:schemeClr val="tx1"/>
                          </a:solidFill>
                          <a:latin typeface="72 Light" panose="020B0303030000000003" pitchFamily="34" charset="0"/>
                          <a:cs typeface="72 Light" panose="020B0303030000000003" pitchFamily="34" charset="0"/>
                        </a:rPr>
                        <a:t>er</a:t>
                      </a:r>
                      <a:r>
                        <a:rPr lang="fr-BE" b="0" dirty="0">
                          <a:solidFill>
                            <a:schemeClr val="tx1"/>
                          </a:solidFill>
                          <a:latin typeface="72 Light" panose="020B0303030000000003" pitchFamily="34" charset="0"/>
                          <a:cs typeface="72 Light" panose="020B0303030000000003" pitchFamily="34" charset="0"/>
                        </a:rPr>
                        <a:t> mandat jusqu’en 2024</a:t>
                      </a:r>
                    </a:p>
                  </a:txBody>
                  <a:tcPr>
                    <a:lnL w="12700" cap="flat" cmpd="sng" algn="ctr">
                      <a:solidFill>
                        <a:srgbClr val="36743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3238577"/>
                  </a:ext>
                </a:extLst>
              </a:tr>
              <a:tr h="370840">
                <a:tc>
                  <a:txBody>
                    <a:bodyPr/>
                    <a:lstStyle/>
                    <a:p>
                      <a:r>
                        <a:rPr lang="fr-BE" b="0" dirty="0">
                          <a:solidFill>
                            <a:schemeClr val="tx1"/>
                          </a:solidFill>
                          <a:latin typeface="72 Light" panose="020B0303030000000003" pitchFamily="34" charset="0"/>
                          <a:cs typeface="72 Light" panose="020B0303030000000003" pitchFamily="34" charset="0"/>
                        </a:rPr>
                        <a:t>Véronique Senterre</a:t>
                      </a:r>
                    </a:p>
                  </a:txBody>
                  <a:tcPr>
                    <a:lnL w="12700" cap="flat" cmpd="sng" algn="ctr">
                      <a:no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0" dirty="0">
                          <a:solidFill>
                            <a:schemeClr val="tx1"/>
                          </a:solidFill>
                          <a:latin typeface="72 Light" panose="020B0303030000000003" pitchFamily="34" charset="0"/>
                          <a:cs typeface="72 Light" panose="020B0303030000000003" pitchFamily="34" charset="0"/>
                        </a:rPr>
                        <a:t>1</a:t>
                      </a:r>
                      <a:r>
                        <a:rPr lang="fr-BE" b="0" baseline="30000" dirty="0">
                          <a:solidFill>
                            <a:schemeClr val="tx1"/>
                          </a:solidFill>
                          <a:latin typeface="72 Light" panose="020B0303030000000003" pitchFamily="34" charset="0"/>
                          <a:cs typeface="72 Light" panose="020B0303030000000003" pitchFamily="34" charset="0"/>
                        </a:rPr>
                        <a:t>er</a:t>
                      </a:r>
                      <a:r>
                        <a:rPr lang="fr-BE" b="0" dirty="0">
                          <a:solidFill>
                            <a:schemeClr val="tx1"/>
                          </a:solidFill>
                          <a:latin typeface="72 Light" panose="020B0303030000000003" pitchFamily="34" charset="0"/>
                          <a:cs typeface="72 Light" panose="020B0303030000000003" pitchFamily="34" charset="0"/>
                        </a:rPr>
                        <a:t> mandat jusqu’en 2025</a:t>
                      </a:r>
                    </a:p>
                  </a:txBody>
                  <a:tcPr>
                    <a:lnL w="12700" cap="flat" cmpd="sng" algn="ctr">
                      <a:solidFill>
                        <a:srgbClr val="36743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solidFill>
                        <a:srgbClr val="36743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113472"/>
                  </a:ext>
                </a:extLst>
              </a:tr>
              <a:tr h="370840">
                <a:tc>
                  <a:txBody>
                    <a:bodyPr/>
                    <a:lstStyle/>
                    <a:p>
                      <a:r>
                        <a:rPr lang="fr-BE" b="0" dirty="0">
                          <a:solidFill>
                            <a:schemeClr val="tx1"/>
                          </a:solidFill>
                          <a:latin typeface="72 Light" panose="020B0303030000000003" pitchFamily="34" charset="0"/>
                          <a:cs typeface="72 Light" panose="020B0303030000000003" pitchFamily="34" charset="0"/>
                        </a:rPr>
                        <a:t>Anne-Elisabeth Sprimont</a:t>
                      </a:r>
                    </a:p>
                  </a:txBody>
                  <a:tcPr>
                    <a:lnL w="12700" cap="flat" cmpd="sng" algn="ctr">
                      <a:noFill/>
                      <a:prstDash val="solid"/>
                      <a:round/>
                      <a:headEnd type="none" w="med" len="med"/>
                      <a:tailEnd type="none" w="med" len="med"/>
                    </a:lnL>
                    <a:lnR w="12700" cap="flat" cmpd="sng" algn="ctr">
                      <a:solidFill>
                        <a:srgbClr val="367436"/>
                      </a:solid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0" dirty="0">
                          <a:solidFill>
                            <a:schemeClr val="tx1"/>
                          </a:solidFill>
                          <a:latin typeface="72 Light" panose="020B0303030000000003" pitchFamily="34" charset="0"/>
                          <a:cs typeface="72 Light" panose="020B0303030000000003" pitchFamily="34" charset="0"/>
                        </a:rPr>
                        <a:t>1</a:t>
                      </a:r>
                      <a:r>
                        <a:rPr lang="fr-BE" b="0" baseline="30000" dirty="0">
                          <a:solidFill>
                            <a:schemeClr val="tx1"/>
                          </a:solidFill>
                          <a:latin typeface="72 Light" panose="020B0303030000000003" pitchFamily="34" charset="0"/>
                          <a:cs typeface="72 Light" panose="020B0303030000000003" pitchFamily="34" charset="0"/>
                        </a:rPr>
                        <a:t>er</a:t>
                      </a:r>
                      <a:r>
                        <a:rPr lang="fr-BE" b="0" dirty="0">
                          <a:solidFill>
                            <a:schemeClr val="tx1"/>
                          </a:solidFill>
                          <a:latin typeface="72 Light" panose="020B0303030000000003" pitchFamily="34" charset="0"/>
                          <a:cs typeface="72 Light" panose="020B0303030000000003" pitchFamily="34" charset="0"/>
                        </a:rPr>
                        <a:t> mandat jusqu’en 2025</a:t>
                      </a:r>
                    </a:p>
                  </a:txBody>
                  <a:tcPr>
                    <a:lnL w="12700" cap="flat" cmpd="sng" algn="ctr">
                      <a:solidFill>
                        <a:srgbClr val="36743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743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7872861"/>
                  </a:ext>
                </a:extLst>
              </a:tr>
            </a:tbl>
          </a:graphicData>
        </a:graphic>
      </p:graphicFrame>
    </p:spTree>
    <p:extLst>
      <p:ext uri="{BB962C8B-B14F-4D97-AF65-F5344CB8AC3E}">
        <p14:creationId xmlns:p14="http://schemas.microsoft.com/office/powerpoint/2010/main" val="40695799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104144" y="1846946"/>
            <a:ext cx="5238466" cy="1582054"/>
          </a:xfrm>
        </p:spPr>
        <p:txBody>
          <a:bodyPr vert="horz" lIns="91440" tIns="45720" rIns="91440" bIns="45720" rtlCol="0" anchor="b">
            <a:normAutofit/>
          </a:bodyPr>
          <a:lstStyle/>
          <a:p>
            <a:r>
              <a:rPr lang="en-US" sz="6000" b="1" kern="1200" dirty="0">
                <a:solidFill>
                  <a:schemeClr val="tx1"/>
                </a:solidFill>
                <a:latin typeface="72 Light" panose="020B0303030000000003" pitchFamily="34" charset="0"/>
                <a:cs typeface="72 Light" panose="020B0303030000000003" pitchFamily="34" charset="0"/>
              </a:rPr>
              <a:t>VOTES</a:t>
            </a:r>
          </a:p>
        </p:txBody>
      </p:sp>
      <p:sp>
        <p:nvSpPr>
          <p:cNvPr id="22" name="Freeform: Shape 25">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que 3" descr="Courrier">
            <a:extLst>
              <a:ext uri="{FF2B5EF4-FFF2-40B4-BE49-F238E27FC236}">
                <a16:creationId xmlns:a16="http://schemas.microsoft.com/office/drawing/2014/main" id="{369F6E93-2161-421D-9D0F-43D04CABE7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663749" y="2305194"/>
            <a:ext cx="2918783" cy="2918783"/>
          </a:xfrm>
          <a:prstGeom prst="rect">
            <a:avLst/>
          </a:prstGeom>
        </p:spPr>
      </p:pic>
      <p:sp>
        <p:nvSpPr>
          <p:cNvPr id="19" name="Rectangle 18">
            <a:extLst>
              <a:ext uri="{FF2B5EF4-FFF2-40B4-BE49-F238E27FC236}">
                <a16:creationId xmlns:a16="http://schemas.microsoft.com/office/drawing/2014/main" id="{E837D2A5-0EDD-4159-AB11-EF4C094FCE94}"/>
              </a:ext>
            </a:extLst>
          </p:cNvPr>
          <p:cNvSpPr/>
          <p:nvPr/>
        </p:nvSpPr>
        <p:spPr>
          <a:xfrm>
            <a:off x="-673996" y="1582315"/>
            <a:ext cx="1944444" cy="130738"/>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105FA6D0-30F3-4CE0-BD26-C2C7D793D5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3506365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BE" sz="2400" b="1" dirty="0">
                <a:latin typeface="72 Light" panose="020B0303030000000003" pitchFamily="34" charset="0"/>
                <a:cs typeface="72 Light" panose="020B0303030000000003" pitchFamily="34" charset="0"/>
              </a:rPr>
              <a:t>VOTES</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0" name="Image 9">
            <a:extLst>
              <a:ext uri="{FF2B5EF4-FFF2-40B4-BE49-F238E27FC236}">
                <a16:creationId xmlns:a16="http://schemas.microsoft.com/office/drawing/2014/main" id="{A9ABB238-1844-4582-90A5-3A78C71BD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
        <p:nvSpPr>
          <p:cNvPr id="13" name="Rectangle 12">
            <a:extLst>
              <a:ext uri="{FF2B5EF4-FFF2-40B4-BE49-F238E27FC236}">
                <a16:creationId xmlns:a16="http://schemas.microsoft.com/office/drawing/2014/main" id="{F0FA60F7-F50F-49F2-A3B2-CA98EF65B20E}"/>
              </a:ext>
            </a:extLst>
          </p:cNvPr>
          <p:cNvSpPr/>
          <p:nvPr/>
        </p:nvSpPr>
        <p:spPr>
          <a:xfrm>
            <a:off x="1628081" y="2100040"/>
            <a:ext cx="5292522" cy="6174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latin typeface="72 Light" panose="020B0303030000000003" pitchFamily="34" charset="0"/>
                <a:cs typeface="72 Light" panose="020B0303030000000003" pitchFamily="34" charset="0"/>
              </a:rPr>
              <a:t>Approbation des comptes 2020 (bilan et comptes de résultats) et du budget 2021</a:t>
            </a:r>
          </a:p>
        </p:txBody>
      </p:sp>
      <p:sp>
        <p:nvSpPr>
          <p:cNvPr id="14" name="Rectangle 13">
            <a:extLst>
              <a:ext uri="{FF2B5EF4-FFF2-40B4-BE49-F238E27FC236}">
                <a16:creationId xmlns:a16="http://schemas.microsoft.com/office/drawing/2014/main" id="{F062D971-6DFE-47D0-8148-DDBF099953EA}"/>
              </a:ext>
            </a:extLst>
          </p:cNvPr>
          <p:cNvSpPr/>
          <p:nvPr/>
        </p:nvSpPr>
        <p:spPr>
          <a:xfrm>
            <a:off x="1628081" y="2869102"/>
            <a:ext cx="5292522" cy="613031"/>
          </a:xfrm>
          <a:prstGeom prst="rect">
            <a:avLst/>
          </a:prstGeom>
          <a:solidFill>
            <a:srgbClr val="367436">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latin typeface="72 Light" panose="020B0303030000000003" pitchFamily="34" charset="0"/>
                <a:cs typeface="72 Light" panose="020B0303030000000003" pitchFamily="34" charset="0"/>
              </a:rPr>
              <a:t>Décharge aux administrateurs </a:t>
            </a:r>
          </a:p>
        </p:txBody>
      </p:sp>
      <p:sp>
        <p:nvSpPr>
          <p:cNvPr id="15" name="Rectangle 14">
            <a:extLst>
              <a:ext uri="{FF2B5EF4-FFF2-40B4-BE49-F238E27FC236}">
                <a16:creationId xmlns:a16="http://schemas.microsoft.com/office/drawing/2014/main" id="{6A3BE723-BDC7-4051-9CD9-B4ED830D8E0E}"/>
              </a:ext>
            </a:extLst>
          </p:cNvPr>
          <p:cNvSpPr/>
          <p:nvPr/>
        </p:nvSpPr>
        <p:spPr>
          <a:xfrm>
            <a:off x="1628081" y="3633770"/>
            <a:ext cx="5292522" cy="6174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latin typeface="72 Light" panose="020B0303030000000003" pitchFamily="34" charset="0"/>
                <a:cs typeface="72 Light" panose="020B0303030000000003" pitchFamily="34" charset="0"/>
              </a:rPr>
              <a:t>Distribution d’un dividende</a:t>
            </a:r>
          </a:p>
        </p:txBody>
      </p:sp>
      <p:sp>
        <p:nvSpPr>
          <p:cNvPr id="16" name="Rectangle 15">
            <a:extLst>
              <a:ext uri="{FF2B5EF4-FFF2-40B4-BE49-F238E27FC236}">
                <a16:creationId xmlns:a16="http://schemas.microsoft.com/office/drawing/2014/main" id="{CEC15223-393C-4816-834E-FC1DDC778B00}"/>
              </a:ext>
            </a:extLst>
          </p:cNvPr>
          <p:cNvSpPr/>
          <p:nvPr/>
        </p:nvSpPr>
        <p:spPr>
          <a:xfrm>
            <a:off x="1628081" y="4402832"/>
            <a:ext cx="5292522" cy="617424"/>
          </a:xfrm>
          <a:prstGeom prst="rect">
            <a:avLst/>
          </a:prstGeom>
          <a:solidFill>
            <a:srgbClr val="367436">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latin typeface="72 Light" panose="020B0303030000000003" pitchFamily="34" charset="0"/>
                <a:cs typeface="72 Light" panose="020B0303030000000003" pitchFamily="34" charset="0"/>
              </a:rPr>
              <a:t>Election d’un ou plusieurs administrateurs/</a:t>
            </a:r>
            <a:r>
              <a:rPr lang="fr-FR" dirty="0" err="1">
                <a:latin typeface="72 Light" panose="020B0303030000000003" pitchFamily="34" charset="0"/>
                <a:cs typeface="72 Light" panose="020B0303030000000003" pitchFamily="34" charset="0"/>
              </a:rPr>
              <a:t>trices</a:t>
            </a:r>
            <a:endParaRPr lang="fr-FR" dirty="0">
              <a:latin typeface="72 Light" panose="020B0303030000000003" pitchFamily="34" charset="0"/>
              <a:cs typeface="72 Light" panose="020B0303030000000003" pitchFamily="34" charset="0"/>
            </a:endParaRPr>
          </a:p>
        </p:txBody>
      </p:sp>
      <p:pic>
        <p:nvPicPr>
          <p:cNvPr id="18" name="Graphique 17" descr="Coche">
            <a:extLst>
              <a:ext uri="{FF2B5EF4-FFF2-40B4-BE49-F238E27FC236}">
                <a16:creationId xmlns:a16="http://schemas.microsoft.com/office/drawing/2014/main" id="{7F3DB350-F5F9-4838-93EA-294991E5D5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824" y="2085730"/>
            <a:ext cx="596060" cy="596060"/>
          </a:xfrm>
          <a:prstGeom prst="rect">
            <a:avLst/>
          </a:prstGeom>
        </p:spPr>
      </p:pic>
      <p:pic>
        <p:nvPicPr>
          <p:cNvPr id="20" name="Graphique 19" descr="Coche">
            <a:extLst>
              <a:ext uri="{FF2B5EF4-FFF2-40B4-BE49-F238E27FC236}">
                <a16:creationId xmlns:a16="http://schemas.microsoft.com/office/drawing/2014/main" id="{07E7BB21-BA3A-4837-B5AC-6CE7437782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6824" y="2845634"/>
            <a:ext cx="596060" cy="596060"/>
          </a:xfrm>
          <a:prstGeom prst="rect">
            <a:avLst/>
          </a:prstGeom>
        </p:spPr>
      </p:pic>
      <p:pic>
        <p:nvPicPr>
          <p:cNvPr id="21" name="Graphique 20" descr="Coche">
            <a:extLst>
              <a:ext uri="{FF2B5EF4-FFF2-40B4-BE49-F238E27FC236}">
                <a16:creationId xmlns:a16="http://schemas.microsoft.com/office/drawing/2014/main" id="{5815578B-A525-4448-A6A9-BB4826A15D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824" y="3605538"/>
            <a:ext cx="596060" cy="596060"/>
          </a:xfrm>
          <a:prstGeom prst="rect">
            <a:avLst/>
          </a:prstGeom>
        </p:spPr>
      </p:pic>
      <p:pic>
        <p:nvPicPr>
          <p:cNvPr id="22" name="Graphique 21" descr="Coche">
            <a:extLst>
              <a:ext uri="{FF2B5EF4-FFF2-40B4-BE49-F238E27FC236}">
                <a16:creationId xmlns:a16="http://schemas.microsoft.com/office/drawing/2014/main" id="{1BFAAC5F-FAC8-4839-8B04-00737964CC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6824" y="4365444"/>
            <a:ext cx="596060" cy="596060"/>
          </a:xfrm>
          <a:prstGeom prst="rect">
            <a:avLst/>
          </a:prstGeom>
        </p:spPr>
      </p:pic>
      <p:sp>
        <p:nvSpPr>
          <p:cNvPr id="3" name="Rectangle 2">
            <a:extLst>
              <a:ext uri="{FF2B5EF4-FFF2-40B4-BE49-F238E27FC236}">
                <a16:creationId xmlns:a16="http://schemas.microsoft.com/office/drawing/2014/main" id="{5F9CE1E1-CAC1-4641-BCC7-37233386A3BF}"/>
              </a:ext>
            </a:extLst>
          </p:cNvPr>
          <p:cNvSpPr/>
          <p:nvPr/>
        </p:nvSpPr>
        <p:spPr>
          <a:xfrm>
            <a:off x="8055979" y="400241"/>
            <a:ext cx="3761773" cy="2246769"/>
          </a:xfrm>
          <a:prstGeom prst="rect">
            <a:avLst/>
          </a:prstGeom>
          <a:ln>
            <a:solidFill>
              <a:srgbClr val="367436"/>
            </a:solidFill>
          </a:ln>
        </p:spPr>
        <p:txBody>
          <a:bodyPr wrap="square">
            <a:spAutoFit/>
          </a:bodyPr>
          <a:lstStyle/>
          <a:p>
            <a:pPr marL="0" lvl="1" algn="just">
              <a:buNone/>
            </a:pPr>
            <a:r>
              <a:rPr lang="fr-FR" sz="2000" dirty="0">
                <a:latin typeface="72 Light" panose="020B0303030000000003" pitchFamily="34" charset="0"/>
                <a:cs typeface="72 Light" panose="020B0303030000000003" pitchFamily="34" charset="0"/>
              </a:rPr>
              <a:t>Bulletins de vote complétés à envoyer avant ce soir minuit à </a:t>
            </a:r>
            <a:r>
              <a:rPr lang="fr-FR" sz="2000" dirty="0">
                <a:latin typeface="72 Light" panose="020B0303030000000003" pitchFamily="34" charset="0"/>
                <a:cs typeface="72 Light" panose="020B0303030000000003" pitchFamily="34" charset="0"/>
                <a:hlinkClick r:id="rId7"/>
              </a:rPr>
              <a:t>bastien.v@champsdenergie.be</a:t>
            </a:r>
            <a:endParaRPr lang="fr-FR" sz="2000" dirty="0">
              <a:latin typeface="72 Light" panose="020B0303030000000003" pitchFamily="34" charset="0"/>
              <a:cs typeface="72 Light" panose="020B0303030000000003" pitchFamily="34" charset="0"/>
            </a:endParaRPr>
          </a:p>
          <a:p>
            <a:pPr marL="0" lvl="1" algn="just">
              <a:buNone/>
            </a:pPr>
            <a:endParaRPr lang="fr-FR" sz="2000" dirty="0">
              <a:latin typeface="72 Light" panose="020B0303030000000003" pitchFamily="34" charset="0"/>
              <a:cs typeface="72 Light" panose="020B0303030000000003" pitchFamily="34" charset="0"/>
            </a:endParaRPr>
          </a:p>
          <a:p>
            <a:pPr marL="0" lvl="1" algn="just">
              <a:buNone/>
            </a:pPr>
            <a:r>
              <a:rPr lang="fr-FR" sz="2000" dirty="0">
                <a:latin typeface="72 Light" panose="020B0303030000000003" pitchFamily="34" charset="0"/>
                <a:cs typeface="72 Light" panose="020B0303030000000003" pitchFamily="34" charset="0"/>
              </a:rPr>
              <a:t>Vous recevrez le PV de l’AG y compris les résultats des votes avant le 7 juin.  </a:t>
            </a:r>
          </a:p>
        </p:txBody>
      </p:sp>
    </p:spTree>
    <p:extLst>
      <p:ext uri="{BB962C8B-B14F-4D97-AF65-F5344CB8AC3E}">
        <p14:creationId xmlns:p14="http://schemas.microsoft.com/office/powerpoint/2010/main" val="2905171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367436"/>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66222" y="2474816"/>
            <a:ext cx="4411956" cy="1325563"/>
          </a:xfrm>
        </p:spPr>
        <p:txBody>
          <a:bodyPr>
            <a:noAutofit/>
          </a:bodyPr>
          <a:lstStyle/>
          <a:p>
            <a:pPr algn="ctr"/>
            <a:r>
              <a:rPr lang="fr-BE" sz="4800" b="1" dirty="0">
                <a:solidFill>
                  <a:srgbClr val="B5C633"/>
                </a:solidFill>
                <a:latin typeface="72 Black" panose="020B0A04030603020204" pitchFamily="34" charset="0"/>
                <a:cs typeface="72 Black" panose="020B0A04030603020204" pitchFamily="34" charset="0"/>
              </a:rPr>
              <a:t>QUESTIONS</a:t>
            </a:r>
            <a:br>
              <a:rPr lang="fr-BE" sz="4800" b="1" dirty="0">
                <a:solidFill>
                  <a:srgbClr val="B5C633"/>
                </a:solidFill>
                <a:latin typeface="72 Black" panose="020B0A04030603020204" pitchFamily="34" charset="0"/>
                <a:cs typeface="72 Black" panose="020B0A04030603020204" pitchFamily="34" charset="0"/>
              </a:rPr>
            </a:br>
            <a:r>
              <a:rPr lang="fr-BE" sz="4800" b="1" dirty="0">
                <a:solidFill>
                  <a:srgbClr val="B5C633"/>
                </a:solidFill>
                <a:latin typeface="72 Black" panose="020B0A04030603020204" pitchFamily="34" charset="0"/>
                <a:cs typeface="72 Black" panose="020B0A04030603020204" pitchFamily="34" charset="0"/>
              </a:rPr>
              <a:t>RÉPONSES</a:t>
            </a:r>
            <a:br>
              <a:rPr lang="fr-BE" sz="4800" b="1" dirty="0">
                <a:solidFill>
                  <a:srgbClr val="B5C633"/>
                </a:solidFill>
                <a:latin typeface="72 Black" panose="020B0A04030603020204" pitchFamily="34" charset="0"/>
                <a:cs typeface="72 Black" panose="020B0A04030603020204" pitchFamily="34" charset="0"/>
              </a:rPr>
            </a:br>
            <a:r>
              <a:rPr lang="fr-BE" sz="4800" b="1" dirty="0">
                <a:solidFill>
                  <a:srgbClr val="B5C633"/>
                </a:solidFill>
                <a:latin typeface="72 Black" panose="020B0A04030603020204" pitchFamily="34" charset="0"/>
                <a:cs typeface="72 Black" panose="020B0A04030603020204" pitchFamily="34" charset="0"/>
              </a:rPr>
              <a:t>CLOTÛRE</a:t>
            </a:r>
          </a:p>
        </p:txBody>
      </p:sp>
      <p:sp>
        <p:nvSpPr>
          <p:cNvPr id="19" name="Rectangle 18">
            <a:extLst>
              <a:ext uri="{FF2B5EF4-FFF2-40B4-BE49-F238E27FC236}">
                <a16:creationId xmlns:a16="http://schemas.microsoft.com/office/drawing/2014/main" id="{E837D2A5-0EDD-4159-AB11-EF4C094FCE94}"/>
              </a:ext>
            </a:extLst>
          </p:cNvPr>
          <p:cNvSpPr/>
          <p:nvPr/>
        </p:nvSpPr>
        <p:spPr>
          <a:xfrm>
            <a:off x="-1275432" y="834068"/>
            <a:ext cx="2113632" cy="101925"/>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5" name="Image 4" descr="Une image contenant lumière&#10;&#10;Description générée automatiquement">
            <a:extLst>
              <a:ext uri="{FF2B5EF4-FFF2-40B4-BE49-F238E27FC236}">
                <a16:creationId xmlns:a16="http://schemas.microsoft.com/office/drawing/2014/main" id="{5B9CDED8-BF66-48FC-B5AA-0D304872BC9C}"/>
              </a:ext>
            </a:extLst>
          </p:cNvPr>
          <p:cNvPicPr>
            <a:picLocks noChangeAspect="1"/>
          </p:cNvPicPr>
          <p:nvPr/>
        </p:nvPicPr>
        <p:blipFill rotWithShape="1">
          <a:blip r:embed="rId2">
            <a:extLst>
              <a:ext uri="{28A0092B-C50C-407E-A947-70E740481C1C}">
                <a14:useLocalDpi xmlns:a14="http://schemas.microsoft.com/office/drawing/2010/main" val="0"/>
              </a:ext>
            </a:extLst>
          </a:blip>
          <a:srcRect l="3501"/>
          <a:stretch/>
        </p:blipFill>
        <p:spPr>
          <a:xfrm>
            <a:off x="7780044" y="0"/>
            <a:ext cx="4411956" cy="6858000"/>
          </a:xfrm>
          <a:prstGeom prst="rect">
            <a:avLst/>
          </a:prstGeom>
        </p:spPr>
      </p:pic>
      <p:pic>
        <p:nvPicPr>
          <p:cNvPr id="4" name="Image 3">
            <a:extLst>
              <a:ext uri="{FF2B5EF4-FFF2-40B4-BE49-F238E27FC236}">
                <a16:creationId xmlns:a16="http://schemas.microsoft.com/office/drawing/2014/main" id="{D028929B-922D-4445-9E00-57F1F0AF1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92" y="5140334"/>
            <a:ext cx="3281624" cy="1462867"/>
          </a:xfrm>
          <a:prstGeom prst="rect">
            <a:avLst/>
          </a:prstGeom>
          <a:noFill/>
        </p:spPr>
      </p:pic>
    </p:spTree>
    <p:extLst>
      <p:ext uri="{BB962C8B-B14F-4D97-AF65-F5344CB8AC3E}">
        <p14:creationId xmlns:p14="http://schemas.microsoft.com/office/powerpoint/2010/main" val="200757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5">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que 4" descr="Badge professionnel">
            <a:extLst>
              <a:ext uri="{FF2B5EF4-FFF2-40B4-BE49-F238E27FC236}">
                <a16:creationId xmlns:a16="http://schemas.microsoft.com/office/drawing/2014/main" id="{C7D30415-A5EF-4C43-AD9F-786E11EC8F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
        <p:nvSpPr>
          <p:cNvPr id="19" name="Rectangle 18">
            <a:extLst>
              <a:ext uri="{FF2B5EF4-FFF2-40B4-BE49-F238E27FC236}">
                <a16:creationId xmlns:a16="http://schemas.microsoft.com/office/drawing/2014/main" id="{E837D2A5-0EDD-4159-AB11-EF4C094FCE94}"/>
              </a:ext>
            </a:extLst>
          </p:cNvPr>
          <p:cNvSpPr/>
          <p:nvPr/>
        </p:nvSpPr>
        <p:spPr>
          <a:xfrm>
            <a:off x="-673996" y="1582315"/>
            <a:ext cx="1944444" cy="130738"/>
          </a:xfrm>
          <a:prstGeom prst="rect">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pic>
        <p:nvPicPr>
          <p:cNvPr id="17" name="Graphique 16" descr="Enveloppe">
            <a:extLst>
              <a:ext uri="{FF2B5EF4-FFF2-40B4-BE49-F238E27FC236}">
                <a16:creationId xmlns:a16="http://schemas.microsoft.com/office/drawing/2014/main" id="{1EF1C808-F6F4-4F06-8409-D0BABDB596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1357" y="2470459"/>
            <a:ext cx="688006" cy="688006"/>
          </a:xfrm>
          <a:prstGeom prst="rect">
            <a:avLst/>
          </a:prstGeom>
        </p:spPr>
      </p:pic>
      <p:pic>
        <p:nvPicPr>
          <p:cNvPr id="18" name="Image 17" descr="Une image contenant texte, clipart, graphiques vectoriels&#10;&#10;Description générée automatiquement">
            <a:hlinkClick r:id="rId6"/>
            <a:extLst>
              <a:ext uri="{FF2B5EF4-FFF2-40B4-BE49-F238E27FC236}">
                <a16:creationId xmlns:a16="http://schemas.microsoft.com/office/drawing/2014/main" id="{47FE1F89-FDAB-43E4-B552-C86977CD3E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43433" y="3870756"/>
            <a:ext cx="462674" cy="462674"/>
          </a:xfrm>
          <a:prstGeom prst="rect">
            <a:avLst/>
          </a:prstGeom>
        </p:spPr>
      </p:pic>
      <p:pic>
        <p:nvPicPr>
          <p:cNvPr id="28" name="Image 27">
            <a:hlinkClick r:id="rId8"/>
            <a:extLst>
              <a:ext uri="{FF2B5EF4-FFF2-40B4-BE49-F238E27FC236}">
                <a16:creationId xmlns:a16="http://schemas.microsoft.com/office/drawing/2014/main" id="{27DB4923-1583-449B-AA11-00DD12C460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8609" y="3824672"/>
            <a:ext cx="533502" cy="554843"/>
          </a:xfrm>
          <a:prstGeom prst="rect">
            <a:avLst/>
          </a:prstGeom>
        </p:spPr>
      </p:pic>
      <p:sp>
        <p:nvSpPr>
          <p:cNvPr id="29" name="ZoneTexte 28">
            <a:extLst>
              <a:ext uri="{FF2B5EF4-FFF2-40B4-BE49-F238E27FC236}">
                <a16:creationId xmlns:a16="http://schemas.microsoft.com/office/drawing/2014/main" id="{31DEFD62-B948-4D23-A9FB-485C7ECBD5C1}"/>
              </a:ext>
            </a:extLst>
          </p:cNvPr>
          <p:cNvSpPr txBox="1"/>
          <p:nvPr/>
        </p:nvSpPr>
        <p:spPr>
          <a:xfrm>
            <a:off x="2176184" y="2629796"/>
            <a:ext cx="5039551" cy="369332"/>
          </a:xfrm>
          <a:prstGeom prst="rect">
            <a:avLst/>
          </a:prstGeom>
          <a:noFill/>
        </p:spPr>
        <p:txBody>
          <a:bodyPr wrap="square" rtlCol="0">
            <a:spAutoFit/>
          </a:bodyPr>
          <a:lstStyle/>
          <a:p>
            <a:r>
              <a:rPr lang="fr-BE" dirty="0">
                <a:latin typeface="72 Light" panose="020B0303030000000003" pitchFamily="34" charset="0"/>
                <a:cs typeface="72 Light" panose="020B0303030000000003" pitchFamily="34" charset="0"/>
              </a:rPr>
              <a:t>info@champsdenergie.be</a:t>
            </a:r>
          </a:p>
        </p:txBody>
      </p:sp>
      <p:sp>
        <p:nvSpPr>
          <p:cNvPr id="30" name="ZoneTexte 29">
            <a:extLst>
              <a:ext uri="{FF2B5EF4-FFF2-40B4-BE49-F238E27FC236}">
                <a16:creationId xmlns:a16="http://schemas.microsoft.com/office/drawing/2014/main" id="{A13C6CD3-297F-466E-81EC-94170E461AB9}"/>
              </a:ext>
            </a:extLst>
          </p:cNvPr>
          <p:cNvSpPr txBox="1"/>
          <p:nvPr/>
        </p:nvSpPr>
        <p:spPr>
          <a:xfrm>
            <a:off x="2176183" y="3244334"/>
            <a:ext cx="5039551" cy="369332"/>
          </a:xfrm>
          <a:prstGeom prst="rect">
            <a:avLst/>
          </a:prstGeom>
          <a:noFill/>
        </p:spPr>
        <p:txBody>
          <a:bodyPr wrap="square" rtlCol="0">
            <a:spAutoFit/>
          </a:bodyPr>
          <a:lstStyle/>
          <a:p>
            <a:r>
              <a:rPr lang="fr-BE" dirty="0">
                <a:latin typeface="72 Light" panose="020B0303030000000003" pitchFamily="34" charset="0"/>
                <a:cs typeface="72 Light" panose="020B0303030000000003" pitchFamily="34" charset="0"/>
              </a:rPr>
              <a:t>www.champsdenergie.be</a:t>
            </a:r>
          </a:p>
        </p:txBody>
      </p:sp>
      <p:pic>
        <p:nvPicPr>
          <p:cNvPr id="31" name="Graphique 30" descr="Internet">
            <a:extLst>
              <a:ext uri="{FF2B5EF4-FFF2-40B4-BE49-F238E27FC236}">
                <a16:creationId xmlns:a16="http://schemas.microsoft.com/office/drawing/2014/main" id="{EF873A3B-3295-4A6F-8EF0-CFC50468B2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21357" y="3084997"/>
            <a:ext cx="688006" cy="688006"/>
          </a:xfrm>
          <a:prstGeom prst="rect">
            <a:avLst/>
          </a:prstGeom>
        </p:spPr>
      </p:pic>
      <p:pic>
        <p:nvPicPr>
          <p:cNvPr id="32" name="Image 31">
            <a:hlinkClick r:id="rId12"/>
            <a:extLst>
              <a:ext uri="{FF2B5EF4-FFF2-40B4-BE49-F238E27FC236}">
                <a16:creationId xmlns:a16="http://schemas.microsoft.com/office/drawing/2014/main" id="{0BC78EDC-84B9-4D50-BA76-3ACAF697561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17429" y="3708742"/>
            <a:ext cx="786703" cy="786703"/>
          </a:xfrm>
          <a:prstGeom prst="rect">
            <a:avLst/>
          </a:prstGeom>
        </p:spPr>
      </p:pic>
      <p:pic>
        <p:nvPicPr>
          <p:cNvPr id="14" name="Image 13">
            <a:extLst>
              <a:ext uri="{FF2B5EF4-FFF2-40B4-BE49-F238E27FC236}">
                <a16:creationId xmlns:a16="http://schemas.microsoft.com/office/drawing/2014/main" id="{CC23EB16-4310-4301-8F23-B3E0795BB09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100596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2003A83-E16E-448F-826C-D75FAC74574C}"/>
              </a:ext>
            </a:extLst>
          </p:cNvPr>
          <p:cNvSpPr/>
          <p:nvPr/>
        </p:nvSpPr>
        <p:spPr>
          <a:xfrm>
            <a:off x="4320594" y="2659197"/>
            <a:ext cx="3550813" cy="1671762"/>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latin typeface="72 Light" panose="020B0303030000000003" pitchFamily="34" charset="0"/>
                <a:cs typeface="72 Light" panose="020B0303030000000003" pitchFamily="34" charset="0"/>
              </a:rPr>
              <a:t>Conseil d’administration 2020</a:t>
            </a:r>
          </a:p>
        </p:txBody>
      </p:sp>
      <p:pic>
        <p:nvPicPr>
          <p:cNvPr id="9" name="Image 8" descr="Une image contenant arbre, personne, extérieur, homme&#10;&#10;Description générée automatiquement">
            <a:extLst>
              <a:ext uri="{FF2B5EF4-FFF2-40B4-BE49-F238E27FC236}">
                <a16:creationId xmlns:a16="http://schemas.microsoft.com/office/drawing/2014/main" id="{8513516B-21DE-4CBE-B21F-05DC1B3BB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033" y="4810612"/>
            <a:ext cx="1221146" cy="1607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descr="Une image contenant arbre, extérieur, personne, aîné&#10;&#10;Description générée automatiquement">
            <a:extLst>
              <a:ext uri="{FF2B5EF4-FFF2-40B4-BE49-F238E27FC236}">
                <a16:creationId xmlns:a16="http://schemas.microsoft.com/office/drawing/2014/main" id="{CD013571-A9CC-44B3-B14D-C4DE203D9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303" y="2698034"/>
            <a:ext cx="1219250" cy="1632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Image 20" descr="Une image contenant homme, verres&#10;&#10;Description générée automatiquement">
            <a:extLst>
              <a:ext uri="{FF2B5EF4-FFF2-40B4-BE49-F238E27FC236}">
                <a16:creationId xmlns:a16="http://schemas.microsoft.com/office/drawing/2014/main" id="{9E089D1F-418E-4C36-9C22-03C42172B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1780" y="478917"/>
            <a:ext cx="1219251" cy="1625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Image 35" descr="Une image contenant extérieur, arbre, personne, debout&#10;&#10;Description générée automatiquement">
            <a:extLst>
              <a:ext uri="{FF2B5EF4-FFF2-40B4-BE49-F238E27FC236}">
                <a16:creationId xmlns:a16="http://schemas.microsoft.com/office/drawing/2014/main" id="{56EA36D6-48B1-4C20-BBA0-8351BCFF7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2910" y="4810612"/>
            <a:ext cx="1219251" cy="163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9" name="Image 38" descr="Une image contenant arbre, extérieur, personne, debout&#10;&#10;Description générée automatiquement">
            <a:extLst>
              <a:ext uri="{FF2B5EF4-FFF2-40B4-BE49-F238E27FC236}">
                <a16:creationId xmlns:a16="http://schemas.microsoft.com/office/drawing/2014/main" id="{4F5725DC-DD18-4AA0-9335-65A56298A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9033" y="2698034"/>
            <a:ext cx="1219251" cy="163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Image 40" descr="Une image contenant arbre, extérieur, personne, jardin&#10;&#10;Description générée automatiquement">
            <a:extLst>
              <a:ext uri="{FF2B5EF4-FFF2-40B4-BE49-F238E27FC236}">
                <a16:creationId xmlns:a16="http://schemas.microsoft.com/office/drawing/2014/main" id="{961092AC-707C-4496-B4EA-F9FB555F33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8071" y="478917"/>
            <a:ext cx="1219251" cy="1625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Image 42" descr="Une image contenant extérieur, arbre, personne&#10;&#10;Description générée automatiquement">
            <a:extLst>
              <a:ext uri="{FF2B5EF4-FFF2-40B4-BE49-F238E27FC236}">
                <a16:creationId xmlns:a16="http://schemas.microsoft.com/office/drawing/2014/main" id="{4204326C-67D0-4358-A644-183EF797B5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9823" y="4810612"/>
            <a:ext cx="1219251" cy="163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5" name="Image 44" descr="Une image contenant extérieur, arbre, personne&#10;&#10;Description générée automatiquement">
            <a:extLst>
              <a:ext uri="{FF2B5EF4-FFF2-40B4-BE49-F238E27FC236}">
                <a16:creationId xmlns:a16="http://schemas.microsoft.com/office/drawing/2014/main" id="{B8790131-D309-4645-8F28-629E959DAC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051" y="478917"/>
            <a:ext cx="1219251" cy="163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 coins arrondis 12">
            <a:extLst>
              <a:ext uri="{FF2B5EF4-FFF2-40B4-BE49-F238E27FC236}">
                <a16:creationId xmlns:a16="http://schemas.microsoft.com/office/drawing/2014/main" id="{2279A7B8-EA56-4BEE-8249-1278CF2528BA}"/>
              </a:ext>
            </a:extLst>
          </p:cNvPr>
          <p:cNvSpPr/>
          <p:nvPr/>
        </p:nvSpPr>
        <p:spPr>
          <a:xfrm>
            <a:off x="428136" y="2191276"/>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Roger Bourgeois</a:t>
            </a:r>
          </a:p>
        </p:txBody>
      </p:sp>
      <p:sp>
        <p:nvSpPr>
          <p:cNvPr id="14" name="Rectangle : coins arrondis 13">
            <a:extLst>
              <a:ext uri="{FF2B5EF4-FFF2-40B4-BE49-F238E27FC236}">
                <a16:creationId xmlns:a16="http://schemas.microsoft.com/office/drawing/2014/main" id="{2B585DA1-DFAB-4792-A517-A84DB974ABA3}"/>
              </a:ext>
            </a:extLst>
          </p:cNvPr>
          <p:cNvSpPr/>
          <p:nvPr/>
        </p:nvSpPr>
        <p:spPr>
          <a:xfrm>
            <a:off x="3604387" y="2191276"/>
            <a:ext cx="1432413"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Quentin Mortier</a:t>
            </a:r>
          </a:p>
        </p:txBody>
      </p:sp>
      <p:sp>
        <p:nvSpPr>
          <p:cNvPr id="15" name="Rectangle : coins arrondis 14">
            <a:extLst>
              <a:ext uri="{FF2B5EF4-FFF2-40B4-BE49-F238E27FC236}">
                <a16:creationId xmlns:a16="http://schemas.microsoft.com/office/drawing/2014/main" id="{A76E17B9-57C8-4BB6-846D-28722459AEEF}"/>
              </a:ext>
            </a:extLst>
          </p:cNvPr>
          <p:cNvSpPr/>
          <p:nvPr/>
        </p:nvSpPr>
        <p:spPr>
          <a:xfrm>
            <a:off x="1398105" y="4406669"/>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Didier Goetghebuer</a:t>
            </a:r>
          </a:p>
        </p:txBody>
      </p:sp>
      <p:sp>
        <p:nvSpPr>
          <p:cNvPr id="16" name="Rectangle : coins arrondis 15">
            <a:extLst>
              <a:ext uri="{FF2B5EF4-FFF2-40B4-BE49-F238E27FC236}">
                <a16:creationId xmlns:a16="http://schemas.microsoft.com/office/drawing/2014/main" id="{6960AC09-E778-495E-A799-289787330A11}"/>
              </a:ext>
            </a:extLst>
          </p:cNvPr>
          <p:cNvSpPr/>
          <p:nvPr/>
        </p:nvSpPr>
        <p:spPr>
          <a:xfrm>
            <a:off x="3658072" y="6519247"/>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Alain Morel</a:t>
            </a:r>
          </a:p>
        </p:txBody>
      </p:sp>
      <p:sp>
        <p:nvSpPr>
          <p:cNvPr id="17" name="Rectangle : coins arrondis 16">
            <a:extLst>
              <a:ext uri="{FF2B5EF4-FFF2-40B4-BE49-F238E27FC236}">
                <a16:creationId xmlns:a16="http://schemas.microsoft.com/office/drawing/2014/main" id="{B8B42E41-96F0-4F50-9843-F21D9A5DBA1E}"/>
              </a:ext>
            </a:extLst>
          </p:cNvPr>
          <p:cNvSpPr/>
          <p:nvPr/>
        </p:nvSpPr>
        <p:spPr>
          <a:xfrm>
            <a:off x="10142045" y="6519247"/>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Jérôme Meessen</a:t>
            </a:r>
          </a:p>
        </p:txBody>
      </p:sp>
      <p:sp>
        <p:nvSpPr>
          <p:cNvPr id="18" name="Rectangle : coins arrondis 17">
            <a:extLst>
              <a:ext uri="{FF2B5EF4-FFF2-40B4-BE49-F238E27FC236}">
                <a16:creationId xmlns:a16="http://schemas.microsoft.com/office/drawing/2014/main" id="{AEA22135-E5B1-423D-B222-189CA25F113B}"/>
              </a:ext>
            </a:extLst>
          </p:cNvPr>
          <p:cNvSpPr/>
          <p:nvPr/>
        </p:nvSpPr>
        <p:spPr>
          <a:xfrm>
            <a:off x="8852842" y="4406669"/>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Manoël Dujardin</a:t>
            </a:r>
          </a:p>
        </p:txBody>
      </p:sp>
      <p:sp>
        <p:nvSpPr>
          <p:cNvPr id="19" name="Rectangle : coins arrondis 18">
            <a:extLst>
              <a:ext uri="{FF2B5EF4-FFF2-40B4-BE49-F238E27FC236}">
                <a16:creationId xmlns:a16="http://schemas.microsoft.com/office/drawing/2014/main" id="{BC7648A1-2A11-4BCB-A44E-3B73EF3F7B43}"/>
              </a:ext>
            </a:extLst>
          </p:cNvPr>
          <p:cNvSpPr/>
          <p:nvPr/>
        </p:nvSpPr>
        <p:spPr>
          <a:xfrm>
            <a:off x="6722302" y="6519247"/>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Roberto Ventura</a:t>
            </a:r>
          </a:p>
        </p:txBody>
      </p:sp>
      <p:sp>
        <p:nvSpPr>
          <p:cNvPr id="20" name="Rectangle : coins arrondis 19">
            <a:extLst>
              <a:ext uri="{FF2B5EF4-FFF2-40B4-BE49-F238E27FC236}">
                <a16:creationId xmlns:a16="http://schemas.microsoft.com/office/drawing/2014/main" id="{199596DB-94B2-421B-B1F5-C79AC1569CB8}"/>
              </a:ext>
            </a:extLst>
          </p:cNvPr>
          <p:cNvSpPr/>
          <p:nvPr/>
        </p:nvSpPr>
        <p:spPr>
          <a:xfrm>
            <a:off x="6974924" y="2191276"/>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Frédéric Praillet</a:t>
            </a:r>
          </a:p>
        </p:txBody>
      </p:sp>
      <p:sp>
        <p:nvSpPr>
          <p:cNvPr id="22" name="Rectangle : coins arrondis 21">
            <a:extLst>
              <a:ext uri="{FF2B5EF4-FFF2-40B4-BE49-F238E27FC236}">
                <a16:creationId xmlns:a16="http://schemas.microsoft.com/office/drawing/2014/main" id="{109658AC-BF2B-456E-89A5-6E96D8444E14}"/>
              </a:ext>
            </a:extLst>
          </p:cNvPr>
          <p:cNvSpPr/>
          <p:nvPr/>
        </p:nvSpPr>
        <p:spPr>
          <a:xfrm>
            <a:off x="10331451" y="2200563"/>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Jean Tafforeau</a:t>
            </a:r>
          </a:p>
        </p:txBody>
      </p:sp>
      <p:pic>
        <p:nvPicPr>
          <p:cNvPr id="3" name="Image 2" descr="Une image contenant arbre, extérieur, personne&#10;&#10;Description générée automatiquement">
            <a:extLst>
              <a:ext uri="{FF2B5EF4-FFF2-40B4-BE49-F238E27FC236}">
                <a16:creationId xmlns:a16="http://schemas.microsoft.com/office/drawing/2014/main" id="{F0B6CE10-AC7F-4C12-BC27-45B11CB9731D}"/>
              </a:ext>
            </a:extLst>
          </p:cNvPr>
          <p:cNvPicPr>
            <a:picLocks noChangeAspect="1"/>
          </p:cNvPicPr>
          <p:nvPr/>
        </p:nvPicPr>
        <p:blipFill rotWithShape="1">
          <a:blip r:embed="rId10">
            <a:extLst>
              <a:ext uri="{28A0092B-C50C-407E-A947-70E740481C1C}">
                <a14:useLocalDpi xmlns:a14="http://schemas.microsoft.com/office/drawing/2010/main" val="0"/>
              </a:ext>
            </a:extLst>
          </a:blip>
          <a:srcRect t="6916"/>
          <a:stretch/>
        </p:blipFill>
        <p:spPr>
          <a:xfrm>
            <a:off x="10370115" y="478917"/>
            <a:ext cx="1327834" cy="1655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Image 23">
            <a:extLst>
              <a:ext uri="{FF2B5EF4-FFF2-40B4-BE49-F238E27FC236}">
                <a16:creationId xmlns:a16="http://schemas.microsoft.com/office/drawing/2014/main" id="{07777469-0110-457D-B16A-DBF300F06E1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spTree>
    <p:extLst>
      <p:ext uri="{BB962C8B-B14F-4D97-AF65-F5344CB8AC3E}">
        <p14:creationId xmlns:p14="http://schemas.microsoft.com/office/powerpoint/2010/main" val="217719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2003A83-E16E-448F-826C-D75FAC74574C}"/>
              </a:ext>
            </a:extLst>
          </p:cNvPr>
          <p:cNvSpPr/>
          <p:nvPr/>
        </p:nvSpPr>
        <p:spPr>
          <a:xfrm>
            <a:off x="4320594" y="2659197"/>
            <a:ext cx="3550813" cy="1671762"/>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a:latin typeface="72 Light" panose="020B0303030000000003" pitchFamily="34" charset="0"/>
                <a:cs typeface="72 Light" panose="020B0303030000000003" pitchFamily="34" charset="0"/>
              </a:rPr>
              <a:t>Comité de gestion</a:t>
            </a:r>
          </a:p>
          <a:p>
            <a:pPr algn="ctr"/>
            <a:r>
              <a:rPr lang="fr-BE" sz="2800" dirty="0">
                <a:latin typeface="72 Light" panose="020B0303030000000003" pitchFamily="34" charset="0"/>
                <a:cs typeface="72 Light" panose="020B0303030000000003" pitchFamily="34" charset="0"/>
              </a:rPr>
              <a:t>&amp;</a:t>
            </a:r>
          </a:p>
          <a:p>
            <a:pPr algn="ctr"/>
            <a:r>
              <a:rPr lang="fr-BE" sz="2800" dirty="0">
                <a:latin typeface="72 Light" panose="020B0303030000000003" pitchFamily="34" charset="0"/>
                <a:cs typeface="72 Light" panose="020B0303030000000003" pitchFamily="34" charset="0"/>
              </a:rPr>
              <a:t>Chargé de projets</a:t>
            </a:r>
          </a:p>
        </p:txBody>
      </p:sp>
      <p:pic>
        <p:nvPicPr>
          <p:cNvPr id="9" name="Image 8" descr="Une image contenant arbre, personne, extérieur, homme&#10;&#10;Description générée automatiquement">
            <a:extLst>
              <a:ext uri="{FF2B5EF4-FFF2-40B4-BE49-F238E27FC236}">
                <a16:creationId xmlns:a16="http://schemas.microsoft.com/office/drawing/2014/main" id="{8513516B-21DE-4CBE-B21F-05DC1B3BB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0635" y="478917"/>
            <a:ext cx="1221146" cy="1607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5" name="Image 44" descr="Une image contenant extérieur, arbre, personne&#10;&#10;Description générée automatiquement">
            <a:extLst>
              <a:ext uri="{FF2B5EF4-FFF2-40B4-BE49-F238E27FC236}">
                <a16:creationId xmlns:a16="http://schemas.microsoft.com/office/drawing/2014/main" id="{B8790131-D309-4645-8F28-629E959DA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178" y="478917"/>
            <a:ext cx="1219251" cy="1632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 coins arrondis 12">
            <a:extLst>
              <a:ext uri="{FF2B5EF4-FFF2-40B4-BE49-F238E27FC236}">
                <a16:creationId xmlns:a16="http://schemas.microsoft.com/office/drawing/2014/main" id="{2279A7B8-EA56-4BEE-8249-1278CF2528BA}"/>
              </a:ext>
            </a:extLst>
          </p:cNvPr>
          <p:cNvSpPr/>
          <p:nvPr/>
        </p:nvSpPr>
        <p:spPr>
          <a:xfrm>
            <a:off x="2625586" y="2191276"/>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Roger Bourgeois</a:t>
            </a:r>
          </a:p>
        </p:txBody>
      </p:sp>
      <p:sp>
        <p:nvSpPr>
          <p:cNvPr id="16" name="Rectangle : coins arrondis 15">
            <a:extLst>
              <a:ext uri="{FF2B5EF4-FFF2-40B4-BE49-F238E27FC236}">
                <a16:creationId xmlns:a16="http://schemas.microsoft.com/office/drawing/2014/main" id="{6960AC09-E778-495E-A799-289787330A11}"/>
              </a:ext>
            </a:extLst>
          </p:cNvPr>
          <p:cNvSpPr/>
          <p:nvPr/>
        </p:nvSpPr>
        <p:spPr>
          <a:xfrm>
            <a:off x="8034726" y="2191276"/>
            <a:ext cx="1792964" cy="250768"/>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Alain Morel</a:t>
            </a:r>
          </a:p>
        </p:txBody>
      </p:sp>
      <p:sp>
        <p:nvSpPr>
          <p:cNvPr id="22" name="Rectangle : coins arrondis 21">
            <a:extLst>
              <a:ext uri="{FF2B5EF4-FFF2-40B4-BE49-F238E27FC236}">
                <a16:creationId xmlns:a16="http://schemas.microsoft.com/office/drawing/2014/main" id="{460FE951-5486-43F3-BE1E-2EB7976DD152}"/>
              </a:ext>
            </a:extLst>
          </p:cNvPr>
          <p:cNvSpPr/>
          <p:nvPr/>
        </p:nvSpPr>
        <p:spPr>
          <a:xfrm>
            <a:off x="5425325" y="2191276"/>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Jean Tafforeau</a:t>
            </a:r>
          </a:p>
        </p:txBody>
      </p:sp>
      <p:pic>
        <p:nvPicPr>
          <p:cNvPr id="23" name="Image 22" descr="Une image contenant arbre, extérieur, personne&#10;&#10;Description générée automatiquement">
            <a:extLst>
              <a:ext uri="{FF2B5EF4-FFF2-40B4-BE49-F238E27FC236}">
                <a16:creationId xmlns:a16="http://schemas.microsoft.com/office/drawing/2014/main" id="{D337B651-E7CF-4E4C-94C7-5E4C304965B6}"/>
              </a:ext>
            </a:extLst>
          </p:cNvPr>
          <p:cNvPicPr>
            <a:picLocks noChangeAspect="1"/>
          </p:cNvPicPr>
          <p:nvPr/>
        </p:nvPicPr>
        <p:blipFill rotWithShape="1">
          <a:blip r:embed="rId4">
            <a:extLst>
              <a:ext uri="{28A0092B-C50C-407E-A947-70E740481C1C}">
                <a14:useLocalDpi xmlns:a14="http://schemas.microsoft.com/office/drawing/2010/main" val="0"/>
              </a:ext>
            </a:extLst>
          </a:blip>
          <a:srcRect t="6916"/>
          <a:stretch/>
        </p:blipFill>
        <p:spPr>
          <a:xfrm>
            <a:off x="5477615" y="478917"/>
            <a:ext cx="1327834" cy="1655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 coins arrondis 10">
            <a:extLst>
              <a:ext uri="{FF2B5EF4-FFF2-40B4-BE49-F238E27FC236}">
                <a16:creationId xmlns:a16="http://schemas.microsoft.com/office/drawing/2014/main" id="{05BF7022-9A99-4565-B6AC-E459201943FF}"/>
              </a:ext>
            </a:extLst>
          </p:cNvPr>
          <p:cNvSpPr/>
          <p:nvPr/>
        </p:nvSpPr>
        <p:spPr>
          <a:xfrm>
            <a:off x="4996170" y="6302652"/>
            <a:ext cx="2199659" cy="188019"/>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Bastien Van </a:t>
            </a:r>
            <a:r>
              <a:rPr lang="fr-BE" sz="1200" dirty="0" err="1">
                <a:solidFill>
                  <a:srgbClr val="23783E"/>
                </a:solidFill>
                <a:latin typeface="72 Light" panose="020B0303030000000003" pitchFamily="34" charset="0"/>
                <a:cs typeface="72 Light" panose="020B0303030000000003" pitchFamily="34" charset="0"/>
              </a:rPr>
              <a:t>Grunderbeeck</a:t>
            </a:r>
            <a:endParaRPr lang="fr-BE" sz="1200" dirty="0">
              <a:solidFill>
                <a:srgbClr val="23783E"/>
              </a:solidFill>
              <a:latin typeface="72 Light" panose="020B0303030000000003" pitchFamily="34" charset="0"/>
              <a:cs typeface="72 Light" panose="020B0303030000000003" pitchFamily="34" charset="0"/>
            </a:endParaRPr>
          </a:p>
        </p:txBody>
      </p:sp>
      <p:pic>
        <p:nvPicPr>
          <p:cNvPr id="14" name="Image 13">
            <a:extLst>
              <a:ext uri="{FF2B5EF4-FFF2-40B4-BE49-F238E27FC236}">
                <a16:creationId xmlns:a16="http://schemas.microsoft.com/office/drawing/2014/main" id="{08A9B05C-7C9B-4F14-9BC6-44F5F32E50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711"/>
          <a:stretch/>
        </p:blipFill>
        <p:spPr>
          <a:xfrm>
            <a:off x="0" y="6169994"/>
            <a:ext cx="3720662" cy="688006"/>
          </a:xfrm>
          <a:prstGeom prst="rect">
            <a:avLst/>
          </a:prstGeom>
        </p:spPr>
      </p:pic>
      <p:pic>
        <p:nvPicPr>
          <p:cNvPr id="12" name="Picture 2">
            <a:extLst>
              <a:ext uri="{FF2B5EF4-FFF2-40B4-BE49-F238E27FC236}">
                <a16:creationId xmlns:a16="http://schemas.microsoft.com/office/drawing/2014/main" id="{40F9212A-C9D2-41FE-BB16-058BC7554FB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948" r="22736"/>
          <a:stretch/>
        </p:blipFill>
        <p:spPr bwMode="auto">
          <a:xfrm>
            <a:off x="5433081" y="4489120"/>
            <a:ext cx="1325836" cy="1655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282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2003A83-E16E-448F-826C-D75FAC74574C}"/>
              </a:ext>
            </a:extLst>
          </p:cNvPr>
          <p:cNvSpPr/>
          <p:nvPr/>
        </p:nvSpPr>
        <p:spPr>
          <a:xfrm>
            <a:off x="4113411" y="2863381"/>
            <a:ext cx="1903553" cy="654698"/>
          </a:xfrm>
          <a:prstGeom prst="roundRect">
            <a:avLst>
              <a:gd name="adj" fmla="val 10198"/>
            </a:avLst>
          </a:prstGeom>
          <a:solidFill>
            <a:srgbClr val="367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72 Light" panose="020B0303030000000003" pitchFamily="34" charset="0"/>
                <a:cs typeface="72 Light" panose="020B0303030000000003" pitchFamily="34" charset="0"/>
              </a:rPr>
              <a:t>Comptabilité</a:t>
            </a:r>
          </a:p>
        </p:txBody>
      </p:sp>
      <p:pic>
        <p:nvPicPr>
          <p:cNvPr id="45" name="Image 44" descr="Une image contenant extérieur, arbre, personne&#10;&#10;Description générée automatiquement">
            <a:extLst>
              <a:ext uri="{FF2B5EF4-FFF2-40B4-BE49-F238E27FC236}">
                <a16:creationId xmlns:a16="http://schemas.microsoft.com/office/drawing/2014/main" id="{B8790131-D309-4645-8F28-629E959DAC46}"/>
              </a:ext>
            </a:extLst>
          </p:cNvPr>
          <p:cNvPicPr>
            <a:picLocks noChangeAspect="1"/>
          </p:cNvPicPr>
          <p:nvPr/>
        </p:nvPicPr>
        <p:blipFill rotWithShape="1">
          <a:blip r:embed="rId2">
            <a:extLst>
              <a:ext uri="{28A0092B-C50C-407E-A947-70E740481C1C}">
                <a14:useLocalDpi xmlns:a14="http://schemas.microsoft.com/office/drawing/2010/main" val="0"/>
              </a:ext>
            </a:extLst>
          </a:blip>
          <a:srcRect t="6775"/>
          <a:stretch/>
        </p:blipFill>
        <p:spPr>
          <a:xfrm>
            <a:off x="4036296" y="4029034"/>
            <a:ext cx="1325836" cy="1655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 coins arrondis 12">
            <a:extLst>
              <a:ext uri="{FF2B5EF4-FFF2-40B4-BE49-F238E27FC236}">
                <a16:creationId xmlns:a16="http://schemas.microsoft.com/office/drawing/2014/main" id="{2279A7B8-EA56-4BEE-8249-1278CF2528BA}"/>
              </a:ext>
            </a:extLst>
          </p:cNvPr>
          <p:cNvSpPr/>
          <p:nvPr/>
        </p:nvSpPr>
        <p:spPr>
          <a:xfrm>
            <a:off x="3981125" y="5749722"/>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Roger Bourgeois</a:t>
            </a:r>
          </a:p>
        </p:txBody>
      </p:sp>
      <p:sp>
        <p:nvSpPr>
          <p:cNvPr id="22" name="Rectangle : coins arrondis 21">
            <a:extLst>
              <a:ext uri="{FF2B5EF4-FFF2-40B4-BE49-F238E27FC236}">
                <a16:creationId xmlns:a16="http://schemas.microsoft.com/office/drawing/2014/main" id="{460FE951-5486-43F3-BE1E-2EB7976DD152}"/>
              </a:ext>
            </a:extLst>
          </p:cNvPr>
          <p:cNvSpPr/>
          <p:nvPr/>
        </p:nvSpPr>
        <p:spPr>
          <a:xfrm>
            <a:off x="6780035" y="5749722"/>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Jean Tafforeau</a:t>
            </a:r>
          </a:p>
        </p:txBody>
      </p:sp>
      <p:pic>
        <p:nvPicPr>
          <p:cNvPr id="23" name="Image 22" descr="Une image contenant arbre, extérieur, personne&#10;&#10;Description générée automatiquement">
            <a:extLst>
              <a:ext uri="{FF2B5EF4-FFF2-40B4-BE49-F238E27FC236}">
                <a16:creationId xmlns:a16="http://schemas.microsoft.com/office/drawing/2014/main" id="{D337B651-E7CF-4E4C-94C7-5E4C304965B6}"/>
              </a:ext>
            </a:extLst>
          </p:cNvPr>
          <p:cNvPicPr>
            <a:picLocks noChangeAspect="1"/>
          </p:cNvPicPr>
          <p:nvPr/>
        </p:nvPicPr>
        <p:blipFill rotWithShape="1">
          <a:blip r:embed="rId3">
            <a:extLst>
              <a:ext uri="{28A0092B-C50C-407E-A947-70E740481C1C}">
                <a14:useLocalDpi xmlns:a14="http://schemas.microsoft.com/office/drawing/2010/main" val="0"/>
              </a:ext>
            </a:extLst>
          </a:blip>
          <a:srcRect t="6916"/>
          <a:stretch/>
        </p:blipFill>
        <p:spPr>
          <a:xfrm>
            <a:off x="6832325" y="4029034"/>
            <a:ext cx="1327834" cy="1655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a:extLst>
              <a:ext uri="{FF2B5EF4-FFF2-40B4-BE49-F238E27FC236}">
                <a16:creationId xmlns:a16="http://schemas.microsoft.com/office/drawing/2014/main" id="{F0873BEE-ED95-4996-87F3-1027DE3C84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48" r="22736"/>
          <a:stretch/>
        </p:blipFill>
        <p:spPr bwMode="auto">
          <a:xfrm>
            <a:off x="9630353" y="4029034"/>
            <a:ext cx="1325836" cy="1655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 coins arrondis 10">
            <a:extLst>
              <a:ext uri="{FF2B5EF4-FFF2-40B4-BE49-F238E27FC236}">
                <a16:creationId xmlns:a16="http://schemas.microsoft.com/office/drawing/2014/main" id="{05BF7022-9A99-4565-B6AC-E459201943FF}"/>
              </a:ext>
            </a:extLst>
          </p:cNvPr>
          <p:cNvSpPr/>
          <p:nvPr/>
        </p:nvSpPr>
        <p:spPr>
          <a:xfrm>
            <a:off x="9193441" y="5781097"/>
            <a:ext cx="2199659" cy="188019"/>
          </a:xfrm>
          <a:prstGeom prst="roundRect">
            <a:avLst>
              <a:gd name="adj" fmla="val 8828"/>
            </a:avLst>
          </a:prstGeom>
          <a:noFill/>
          <a:ln w="22225">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Bastien Van </a:t>
            </a:r>
            <a:r>
              <a:rPr lang="fr-BE" sz="1200" dirty="0" err="1">
                <a:solidFill>
                  <a:srgbClr val="23783E"/>
                </a:solidFill>
                <a:latin typeface="72 Light" panose="020B0303030000000003" pitchFamily="34" charset="0"/>
                <a:cs typeface="72 Light" panose="020B0303030000000003" pitchFamily="34" charset="0"/>
              </a:rPr>
              <a:t>Grunderbeeck</a:t>
            </a:r>
            <a:endParaRPr lang="fr-BE" sz="1200" dirty="0">
              <a:solidFill>
                <a:srgbClr val="23783E"/>
              </a:solidFill>
              <a:latin typeface="72 Light" panose="020B0303030000000003" pitchFamily="34" charset="0"/>
              <a:cs typeface="72 Light" panose="020B0303030000000003" pitchFamily="34" charset="0"/>
            </a:endParaRPr>
          </a:p>
        </p:txBody>
      </p:sp>
      <p:sp>
        <p:nvSpPr>
          <p:cNvPr id="12" name="Rectangle : coins arrondis 11">
            <a:extLst>
              <a:ext uri="{FF2B5EF4-FFF2-40B4-BE49-F238E27FC236}">
                <a16:creationId xmlns:a16="http://schemas.microsoft.com/office/drawing/2014/main" id="{5530B802-2B50-4C0A-B2F6-601AE2E7229E}"/>
              </a:ext>
            </a:extLst>
          </p:cNvPr>
          <p:cNvSpPr/>
          <p:nvPr/>
        </p:nvSpPr>
        <p:spPr>
          <a:xfrm>
            <a:off x="4572973" y="857510"/>
            <a:ext cx="3046053" cy="1671762"/>
          </a:xfrm>
          <a:prstGeom prst="roundRect">
            <a:avLst>
              <a:gd name="adj" fmla="val 10198"/>
            </a:avLst>
          </a:prstGeom>
          <a:solidFill>
            <a:srgbClr val="237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200" dirty="0">
                <a:latin typeface="72 Light" panose="020B0303030000000003" pitchFamily="34" charset="0"/>
                <a:cs typeface="72 Light" panose="020B0303030000000003" pitchFamily="34" charset="0"/>
              </a:rPr>
              <a:t>Gestion administrative</a:t>
            </a:r>
          </a:p>
        </p:txBody>
      </p:sp>
      <p:sp>
        <p:nvSpPr>
          <p:cNvPr id="14" name="Rectangle : coins arrondis 13">
            <a:extLst>
              <a:ext uri="{FF2B5EF4-FFF2-40B4-BE49-F238E27FC236}">
                <a16:creationId xmlns:a16="http://schemas.microsoft.com/office/drawing/2014/main" id="{91AF8C1F-67C0-4DB8-8E9A-C33C3BD0E18A}"/>
              </a:ext>
            </a:extLst>
          </p:cNvPr>
          <p:cNvSpPr/>
          <p:nvPr/>
        </p:nvSpPr>
        <p:spPr>
          <a:xfrm>
            <a:off x="2026201" y="2863381"/>
            <a:ext cx="1903552" cy="654698"/>
          </a:xfrm>
          <a:prstGeom prst="roundRect">
            <a:avLst>
              <a:gd name="adj" fmla="val 10198"/>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72 Light" panose="020B0303030000000003" pitchFamily="34" charset="0"/>
                <a:cs typeface="72 Light" panose="020B0303030000000003" pitchFamily="34" charset="0"/>
              </a:rPr>
              <a:t>Gestion des coopérateurs</a:t>
            </a:r>
          </a:p>
        </p:txBody>
      </p:sp>
      <p:sp>
        <p:nvSpPr>
          <p:cNvPr id="15" name="Rectangle : coins arrondis 14">
            <a:extLst>
              <a:ext uri="{FF2B5EF4-FFF2-40B4-BE49-F238E27FC236}">
                <a16:creationId xmlns:a16="http://schemas.microsoft.com/office/drawing/2014/main" id="{8C1D1180-804A-4B4E-B1E6-E07F514BD76F}"/>
              </a:ext>
            </a:extLst>
          </p:cNvPr>
          <p:cNvSpPr/>
          <p:nvPr/>
        </p:nvSpPr>
        <p:spPr>
          <a:xfrm>
            <a:off x="8287833" y="2863380"/>
            <a:ext cx="1903553" cy="654699"/>
          </a:xfrm>
          <a:prstGeom prst="roundRect">
            <a:avLst>
              <a:gd name="adj" fmla="val 10198"/>
            </a:avLst>
          </a:prstGeom>
          <a:solidFill>
            <a:srgbClr val="B5C6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72 Light" panose="020B0303030000000003" pitchFamily="34" charset="0"/>
                <a:cs typeface="72 Light" panose="020B0303030000000003" pitchFamily="34" charset="0"/>
              </a:rPr>
              <a:t>Gestion des données</a:t>
            </a:r>
          </a:p>
          <a:p>
            <a:pPr algn="ctr"/>
            <a:r>
              <a:rPr lang="fr-BE" sz="1400" dirty="0">
                <a:latin typeface="72 Light" panose="020B0303030000000003" pitchFamily="34" charset="0"/>
                <a:cs typeface="72 Light" panose="020B0303030000000003" pitchFamily="34" charset="0"/>
              </a:rPr>
              <a:t>RGPD</a:t>
            </a:r>
          </a:p>
        </p:txBody>
      </p:sp>
      <p:sp>
        <p:nvSpPr>
          <p:cNvPr id="17" name="Rectangle : coins arrondis 16">
            <a:extLst>
              <a:ext uri="{FF2B5EF4-FFF2-40B4-BE49-F238E27FC236}">
                <a16:creationId xmlns:a16="http://schemas.microsoft.com/office/drawing/2014/main" id="{75305D78-DC21-4B3D-AE73-A6965379D2AE}"/>
              </a:ext>
            </a:extLst>
          </p:cNvPr>
          <p:cNvSpPr/>
          <p:nvPr/>
        </p:nvSpPr>
        <p:spPr>
          <a:xfrm>
            <a:off x="6200622" y="2863381"/>
            <a:ext cx="1903553" cy="654699"/>
          </a:xfrm>
          <a:prstGeom prst="roundRect">
            <a:avLst>
              <a:gd name="adj" fmla="val 10198"/>
            </a:avLst>
          </a:prstGeom>
          <a:solidFill>
            <a:srgbClr val="36743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latin typeface="72 Light" panose="020B0303030000000003" pitchFamily="34" charset="0"/>
                <a:cs typeface="72 Light" panose="020B0303030000000003" pitchFamily="34" charset="0"/>
              </a:rPr>
              <a:t>Adresse email Champs d’Energie</a:t>
            </a:r>
          </a:p>
        </p:txBody>
      </p:sp>
      <p:sp>
        <p:nvSpPr>
          <p:cNvPr id="18" name="Rectangle : coins arrondis 17">
            <a:extLst>
              <a:ext uri="{FF2B5EF4-FFF2-40B4-BE49-F238E27FC236}">
                <a16:creationId xmlns:a16="http://schemas.microsoft.com/office/drawing/2014/main" id="{902C7300-8B3D-4A7F-8785-69C550044B52}"/>
              </a:ext>
            </a:extLst>
          </p:cNvPr>
          <p:cNvSpPr/>
          <p:nvPr/>
        </p:nvSpPr>
        <p:spPr>
          <a:xfrm>
            <a:off x="1186978" y="5749722"/>
            <a:ext cx="1432413" cy="250768"/>
          </a:xfrm>
          <a:prstGeom prst="roundRect">
            <a:avLst>
              <a:gd name="adj" fmla="val 8828"/>
            </a:avLst>
          </a:prstGeom>
          <a:noFill/>
          <a:ln w="222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rtlCol="0" anchor="ctr" anchorCtr="0">
            <a:noAutofit/>
          </a:bodyPr>
          <a:lstStyle/>
          <a:p>
            <a:pPr algn="ctr"/>
            <a:r>
              <a:rPr lang="fr-BE" sz="1200" dirty="0">
                <a:solidFill>
                  <a:srgbClr val="23783E"/>
                </a:solidFill>
                <a:latin typeface="72 Light" panose="020B0303030000000003" pitchFamily="34" charset="0"/>
                <a:cs typeface="72 Light" panose="020B0303030000000003" pitchFamily="34" charset="0"/>
              </a:rPr>
              <a:t>Michel </a:t>
            </a:r>
            <a:r>
              <a:rPr lang="fr-BE" sz="1200" dirty="0" err="1">
                <a:solidFill>
                  <a:srgbClr val="23783E"/>
                </a:solidFill>
                <a:latin typeface="72 Light" panose="020B0303030000000003" pitchFamily="34" charset="0"/>
                <a:cs typeface="72 Light" panose="020B0303030000000003" pitchFamily="34" charset="0"/>
              </a:rPr>
              <a:t>Naniot</a:t>
            </a:r>
            <a:endParaRPr lang="fr-BE" sz="1200" dirty="0">
              <a:solidFill>
                <a:srgbClr val="23783E"/>
              </a:solidFill>
              <a:latin typeface="72 Light" panose="020B0303030000000003" pitchFamily="34" charset="0"/>
              <a:cs typeface="72 Light" panose="020B0303030000000003" pitchFamily="34" charset="0"/>
            </a:endParaRPr>
          </a:p>
        </p:txBody>
      </p:sp>
      <p:pic>
        <p:nvPicPr>
          <p:cNvPr id="90" name="Graphique 89" descr="Programmeur">
            <a:extLst>
              <a:ext uri="{FF2B5EF4-FFF2-40B4-BE49-F238E27FC236}">
                <a16:creationId xmlns:a16="http://schemas.microsoft.com/office/drawing/2014/main" id="{999083A9-814F-4301-BA82-2A65B08BC7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01703" y="876855"/>
            <a:ext cx="597359" cy="597359"/>
          </a:xfrm>
          <a:prstGeom prst="rect">
            <a:avLst/>
          </a:prstGeom>
        </p:spPr>
      </p:pic>
      <p:pic>
        <p:nvPicPr>
          <p:cNvPr id="92" name="Graphique 91" descr="Dossier ouvert">
            <a:extLst>
              <a:ext uri="{FF2B5EF4-FFF2-40B4-BE49-F238E27FC236}">
                <a16:creationId xmlns:a16="http://schemas.microsoft.com/office/drawing/2014/main" id="{9E33B167-AEAB-4D14-A600-F33A43D1AA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14093" y="950413"/>
            <a:ext cx="523802" cy="523802"/>
          </a:xfrm>
          <a:prstGeom prst="rect">
            <a:avLst/>
          </a:prstGeom>
        </p:spPr>
      </p:pic>
      <p:pic>
        <p:nvPicPr>
          <p:cNvPr id="25" name="Image 24">
            <a:extLst>
              <a:ext uri="{FF2B5EF4-FFF2-40B4-BE49-F238E27FC236}">
                <a16:creationId xmlns:a16="http://schemas.microsoft.com/office/drawing/2014/main" id="{9CC3D4B3-43D2-4340-B14C-234BAED67E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66154"/>
            <a:ext cx="3836166" cy="691846"/>
          </a:xfrm>
          <a:prstGeom prst="rect">
            <a:avLst/>
          </a:prstGeom>
        </p:spPr>
      </p:pic>
      <p:pic>
        <p:nvPicPr>
          <p:cNvPr id="5" name="Image 4" descr="Une image contenant personne, mur, intérieur, homme&#10;&#10;Description générée automatiquement">
            <a:extLst>
              <a:ext uri="{FF2B5EF4-FFF2-40B4-BE49-F238E27FC236}">
                <a16:creationId xmlns:a16="http://schemas.microsoft.com/office/drawing/2014/main" id="{4F19E7CF-AD3A-4FF1-ABB3-0B18774EF5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0267" y="4029034"/>
            <a:ext cx="1325836" cy="1655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Ellipse 29">
            <a:extLst>
              <a:ext uri="{FF2B5EF4-FFF2-40B4-BE49-F238E27FC236}">
                <a16:creationId xmlns:a16="http://schemas.microsoft.com/office/drawing/2014/main" id="{96CC53C1-4446-41A8-9A65-079BB2C355F9}"/>
              </a:ext>
            </a:extLst>
          </p:cNvPr>
          <p:cNvSpPr/>
          <p:nvPr/>
        </p:nvSpPr>
        <p:spPr>
          <a:xfrm>
            <a:off x="2657944" y="4077717"/>
            <a:ext cx="335902" cy="335902"/>
          </a:xfrm>
          <a:prstGeom prst="ellipse">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4" name="Ellipse 53">
            <a:extLst>
              <a:ext uri="{FF2B5EF4-FFF2-40B4-BE49-F238E27FC236}">
                <a16:creationId xmlns:a16="http://schemas.microsoft.com/office/drawing/2014/main" id="{20CACFD7-D342-4D61-A057-0B0A1E4D0749}"/>
              </a:ext>
            </a:extLst>
          </p:cNvPr>
          <p:cNvSpPr/>
          <p:nvPr/>
        </p:nvSpPr>
        <p:spPr>
          <a:xfrm>
            <a:off x="2657944" y="4502139"/>
            <a:ext cx="335902" cy="335902"/>
          </a:xfrm>
          <a:prstGeom prst="ellipse">
            <a:avLst/>
          </a:prstGeom>
          <a:solidFill>
            <a:srgbClr val="9AB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6" name="Ellipse 55">
            <a:extLst>
              <a:ext uri="{FF2B5EF4-FFF2-40B4-BE49-F238E27FC236}">
                <a16:creationId xmlns:a16="http://schemas.microsoft.com/office/drawing/2014/main" id="{4866BE4C-7E63-4131-9981-BED0DE522EA6}"/>
              </a:ext>
            </a:extLst>
          </p:cNvPr>
          <p:cNvSpPr/>
          <p:nvPr/>
        </p:nvSpPr>
        <p:spPr>
          <a:xfrm>
            <a:off x="5428387" y="4077717"/>
            <a:ext cx="335902" cy="335902"/>
          </a:xfrm>
          <a:prstGeom prst="ellipse">
            <a:avLst/>
          </a:prstGeom>
          <a:solidFill>
            <a:srgbClr val="B5C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Ellipse 56">
            <a:extLst>
              <a:ext uri="{FF2B5EF4-FFF2-40B4-BE49-F238E27FC236}">
                <a16:creationId xmlns:a16="http://schemas.microsoft.com/office/drawing/2014/main" id="{313F8377-3753-4A7D-B3D8-D3CE63F1F5EC}"/>
              </a:ext>
            </a:extLst>
          </p:cNvPr>
          <p:cNvSpPr/>
          <p:nvPr/>
        </p:nvSpPr>
        <p:spPr>
          <a:xfrm>
            <a:off x="5426116" y="4502139"/>
            <a:ext cx="335902" cy="335902"/>
          </a:xfrm>
          <a:prstGeom prst="ellipse">
            <a:avLst/>
          </a:prstGeom>
          <a:solidFill>
            <a:srgbClr val="367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Ellipse 57">
            <a:extLst>
              <a:ext uri="{FF2B5EF4-FFF2-40B4-BE49-F238E27FC236}">
                <a16:creationId xmlns:a16="http://schemas.microsoft.com/office/drawing/2014/main" id="{BCB245D9-2541-4070-B660-929DA1375A56}"/>
              </a:ext>
            </a:extLst>
          </p:cNvPr>
          <p:cNvSpPr/>
          <p:nvPr/>
        </p:nvSpPr>
        <p:spPr>
          <a:xfrm>
            <a:off x="5426116" y="4926561"/>
            <a:ext cx="335902" cy="335902"/>
          </a:xfrm>
          <a:prstGeom prst="ellipse">
            <a:avLst/>
          </a:prstGeom>
          <a:solidFill>
            <a:srgbClr val="9AB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4" name="Ellipse 63">
            <a:extLst>
              <a:ext uri="{FF2B5EF4-FFF2-40B4-BE49-F238E27FC236}">
                <a16:creationId xmlns:a16="http://schemas.microsoft.com/office/drawing/2014/main" id="{F994F299-2554-4325-AD3D-21E52E5A9125}"/>
              </a:ext>
            </a:extLst>
          </p:cNvPr>
          <p:cNvSpPr/>
          <p:nvPr/>
        </p:nvSpPr>
        <p:spPr>
          <a:xfrm>
            <a:off x="8250230" y="4077717"/>
            <a:ext cx="335902" cy="335902"/>
          </a:xfrm>
          <a:prstGeom prst="ellipse">
            <a:avLst/>
          </a:prstGeom>
          <a:solidFill>
            <a:srgbClr val="9AB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1" name="Ellipse 70">
            <a:extLst>
              <a:ext uri="{FF2B5EF4-FFF2-40B4-BE49-F238E27FC236}">
                <a16:creationId xmlns:a16="http://schemas.microsoft.com/office/drawing/2014/main" id="{CFEC766C-76C4-4FA9-B440-B7EB5833BD23}"/>
              </a:ext>
            </a:extLst>
          </p:cNvPr>
          <p:cNvSpPr/>
          <p:nvPr/>
        </p:nvSpPr>
        <p:spPr>
          <a:xfrm>
            <a:off x="11018231" y="4077717"/>
            <a:ext cx="335902" cy="335902"/>
          </a:xfrm>
          <a:prstGeom prst="ellipse">
            <a:avLst/>
          </a:prstGeom>
          <a:solidFill>
            <a:srgbClr val="9AB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Ellipse 71">
            <a:extLst>
              <a:ext uri="{FF2B5EF4-FFF2-40B4-BE49-F238E27FC236}">
                <a16:creationId xmlns:a16="http://schemas.microsoft.com/office/drawing/2014/main" id="{DAB9E48F-A0BC-4009-80B9-30260DA05D2B}"/>
              </a:ext>
            </a:extLst>
          </p:cNvPr>
          <p:cNvSpPr/>
          <p:nvPr/>
        </p:nvSpPr>
        <p:spPr>
          <a:xfrm>
            <a:off x="11018231" y="4502139"/>
            <a:ext cx="335902" cy="335902"/>
          </a:xfrm>
          <a:prstGeom prst="ellipse">
            <a:avLst/>
          </a:prstGeom>
          <a:solidFill>
            <a:srgbClr val="DAE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24440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De6uloE26VUQlgCM4TZxT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4.nm6YnBKf2Y5Hi5vIFdz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5oqVYPnybjRHYExoFEg_R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7kBi3FmXf71mDzVG4ccX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q_pQG9VQHnJcqn34iakOv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2zo70cJCfARaIOVCslrt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7ksiIelEuOABBBCFLx3ZJ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rd3q95Ag5FI3O72F5V82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7_lCsiJEDeiO0naqtEuMH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WLs0PyxSo2Vh146ohjF04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3QbeLnynDUYpNu2vgjekk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Dfl5tijYodjQBpj4_.Nr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WbJcmAY7zoRQaKLGvMaE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0sbaZTYKo4GACAEX2JrRv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qR.go19B8y9NEGuGm4GYP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oZ1bLChF6VGXZdKM6EHjC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06Y9KAo4hkiFQuDn_57J1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TBp5GeiKUSQPHOZbA8wJA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FWcsmqENciG40qIbRHrPL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50bLw.gHWBls30KSS0z25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tNojAt768AVggqfm0f._l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2HBrjZ2Pz6Yzx2NaTNFje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pedB_BUMOIaXqc.O..Zf0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DoBi8O_JWEv5oiXyFfCL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qngAFjavxsgnfQArBuG6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KJhJom67bLSU60OyGeScv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gd03oC.w5FLANX8as_1xo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St_1TEPflO3m6mbCrPOaV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wnA2_zHx9_QCDEdWCp3IN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bx0LjLxkwzhtGioXqGo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KA8agr_mpT2F4E1WLiEPo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Z9GWn.2A7AOsQvqpcxe0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X7kBi3FmXf71mDzVG4ccX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z769bEgCovSnyOd8NNGlN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NIAJtkFsgzNhPOspbzybq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_orls3BoqUQx858zhzCXw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vM8Kv_6xT7jxyRc444eEk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LjGUNaWYSFlX2f7DzY64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Y2zo70cJCfARaIOVCslrt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ard3q95Ag5FI3O72F5V82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7ksiIelEuOABBBCFLx3ZJ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7_lCsiJEDeiO0naqtEuMH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W02RT6x33aFYbRSSJVe5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llykG4Un.o9Abqw5dmKfJ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rwQw_Sjcs7O2VMCIhhTG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1ouvgcVqJqj4jDcVqd42K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tTh8SozrvfJXEzv9VWNV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iq1HuYM1jydZIGFZ4r_z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7JqsXUWy9iU7QS_qsj.rK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g8xjl4wgYcFaiRXTqhizd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0dtB_AFqZPHfonRsXjqFf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lpkVKVquOK.bYp0t5J2o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vCjz9JRXzjqB3OWFytJXS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Zk3vkM2p9i_1oWemzDQdx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RuxA0_PS8mNUQmOpVUigV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l8PObf_gNljMZGES8uO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BfFyun7SiR_1n9xLkwkE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LhJt7sq35l9Pmm9cZ_K_j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kwjPUrLh588upYt9C8r6G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n5ylkZVSylIKz48YWJVf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FQP7OwmgWEcrqlohlkgMR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nfW40G9xDBIUhd7oTo0L3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sagW3Ixo8qYCFkqQn3C6W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EwOfYRZc6QWbEUZlsVkS6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ErIbMUPYv85a1NlEHJFqh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OvE.BcH939EiMyVcKEmH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PfRJyq0gY58YxYItte84M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wl4i6DOpVCfwAOMtLZIH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f7DT5p2qfDUrLmYB70IQ0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5KoWxNwXImX1UAjN4BtmK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grFtPrx6FiJ1o.Y5YrtDy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PXmXjMDhmtr3OAFwteG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JbUiJCpr1RavbA.6gZh4p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BWiB1yKzjenC5ncKdBycv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s7Z5fSMcmVxyASpCRNP6j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n1X6CEbAUVniSQBmmZEkE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VeNSYZYDldJ9vMPJK13fg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KswBERwTWECUWHr5wrqnP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8uv76Gq4FkduBk5jFv2tc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pW5gcYGXJjH2i1FliQhe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wiIqgJ2fjBTdHLEsSVObM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97I5.ut5PV9dXIlHUKAPw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tg4tPXvUtWDKJedfk.DFF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63iOXCO9GRK9IqsbFFTw_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3_iUFb1JzwMMkeysSuVek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KljVEYcrcvvgCUS6afta3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ouPkSl1ZsXeTL._8RfMm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4j6r7wnONUkVp27c_Rijz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YBfXQ2VxRvqRlZsDbdZn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ok7Og7.70tqWwUO2hkXJ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0lFP.QcseLETVBRnxLjO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oPB_1ZLERpuvq3W42_Ps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8fKp.l3HmFHF90Ya_7o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rS2bonKpP18aDX32e61e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OD9HMtnvXKooPMWbTADz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QGzFnoqucgwc2o56g9Dv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Li4Sa.XdHCpA1phLKnuD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URMuCTKJchmkeMgR8xK0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0Ajtp64YpWk0YinPNsO6P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Ix9NHLYDKzvgX8xVFOaA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ScH5n8ZA3Sq5l2zpMt5l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DJ1ii8mYpBfonl2WT8FH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FZb73GGaRfznZiK76jo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ANK04LYQSTw6zb4hPcTM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La8CAORbtaREXko4VZQw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qpfioaCHwzO0gx4EnL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bZOTKzlCq0S4BD.h08bP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a3sRDHYvLD0BHulodMD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JHd52fLPM6s.3ciw41s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Psflxgws2QAg2M19sjeqW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5HlGliOngmZjxBNJBvKjL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2mEpiZIdy90vfTsZeVtz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0xJ4xJYh5h3bHUgu2cUYp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6WPlVxOS93F3gQtgSA0Zp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M4xR7OR2Z1n7gpPrR_TW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0XgVq.B8FsiTX33UqKbNU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ZwPCgHvEuOGnfVj83FDMk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_L8cGFI81DFGVnxqZSV5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hLnbuD14mAaSobEPVhAe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tY8ifA_QDkf6WDdaq97AR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cW8KwbBOIAE3pU4RBVejX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exhCfbvOlMSMynGDh.LXV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ogXcq5wuJ0iz_o5Qs9Z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kenSY6E3cyljfxeGqtmw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5j4lloJ7CR4xnxJaFREVL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69MS9T_CFOvGIfLmzFW07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59TsXut2MKwcTN6.taSg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o5fRi36p1YLMRM5LqNu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uWHGPfvo_TEf1lwzAtSTi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NI_SraeCWgvF3D_scQe9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eRQHpwe9XeiAuu3bfbz6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FgwbQKUHSxBZxV0q6D9Dp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ZpSwniSaP0fWKp1wrkd0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ag9HArX5QKUIvdv5B2D5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e9M0Bzy2hhPPFtybA1ED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DmqjL.r2WfogL.OXlgaJE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_sRcrjbshZjNO0jT6Rgl1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mMO0WdLtl.hiH7XdrNaXo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1cT.6veeC12EfTz4WSTtK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aGzZg.EVPdPhzH6G6NJg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QLT9zi9TC5_b59HNY2cRh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CPCVCinuQYmztxm1W4Hs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y90Op0dKwehqegsuwasT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4joh5UROBmnlo.8hoPdZR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Ijo3u.Dvo15jFf1VCX7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uWTMMJGL.UQCS0uiKKFn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CFL0IouOirWL.HmYI9KqI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nnzlSVS3UJIDz39uGS1Ef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Ls0PyxSo2Vh146ohjF04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_3oK32iKGbrPuoXVcUE0h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o6z771ahl.rTqusQ_TR4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Pvjq2QbYQq.EAk.CXM54W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sb8SafDI.PJHJm52x0e92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0sbaZTYKo4GACAEX2JrRv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2HBrjZ2Pz6Yzx2NaTNFje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qR.go19B8y9NEGuGm4GYP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5Vw8BlR4PBci1nyN5u178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3QbeLnynDUYpNu2vgjekk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mlQi7iDt_3Q2ilDRseaDx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06Y9KAo4hkiFQuDn_57J1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Z1bLChF6VGXZdKM6EHjC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6rZUbo9Tl9eHbKuLmpaQ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KqP_c82_cMNOMHCBIxexy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3fDozKcFfTHDs1dAJyEq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6SDSnRhPjqp9FGofMF2s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50bLw.gHWBls30KSS0z25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q6sGFL3ruoiAV2ru6IUMV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KBGDAdIN.HMdoKpmflIHw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tNojAt768AVggqfm0f._l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ryQMmb6BOeyHqQokssEq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Bp5GeiKUSQPHOZbA8wJA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FWcsmqENciG40qIbRHrPL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A8agr_mpT2F4E1WLiEPo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gbx0LjLxkwzhtGioXqGo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YXUohp51CbkC.gOOHhXho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_orls3BoqUQx858zhzCXw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M8Kv_6xT7jxyRc444eEk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z769bEgCovSnyOd8NNGlNg"/>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ppt/theme/themeOverride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ppt/theme/themeOverride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ppt/theme/themeOverride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ppt/theme/themeOverride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ppt/theme/themeOverride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ppt/theme/themeOverride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Override>
</file>

<file path=docProps/app.xml><?xml version="1.0" encoding="utf-8"?>
<Properties xmlns="http://schemas.openxmlformats.org/officeDocument/2006/extended-properties" xmlns:vt="http://schemas.openxmlformats.org/officeDocument/2006/docPropsVTypes">
  <TotalTime>0</TotalTime>
  <Words>3228</Words>
  <Application>Microsoft Office PowerPoint</Application>
  <PresentationFormat>Grand écran</PresentationFormat>
  <Paragraphs>897</Paragraphs>
  <Slides>66</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66</vt:i4>
      </vt:variant>
    </vt:vector>
  </HeadingPairs>
  <TitlesOfParts>
    <vt:vector size="75" baseType="lpstr">
      <vt:lpstr>72 Black</vt:lpstr>
      <vt:lpstr>72 Light</vt:lpstr>
      <vt:lpstr>Arial</vt:lpstr>
      <vt:lpstr>Calibri</vt:lpstr>
      <vt:lpstr>Calibri Light</vt:lpstr>
      <vt:lpstr>Corbel</vt:lpstr>
      <vt:lpstr>Courier New</vt:lpstr>
      <vt:lpstr>Zapf Dingbats</vt:lpstr>
      <vt:lpstr>Thème Office</vt:lpstr>
      <vt:lpstr>Présentation PowerPoint</vt:lpstr>
      <vt:lpstr>ORDRE DU JOUR</vt:lpstr>
      <vt:lpstr>APPROBATION PV</vt:lpstr>
      <vt:lpstr>RAPPORT D’ACTIVITÉ 2020</vt:lpstr>
      <vt:lpstr>RAPPORT D’ACTIVITÉ 2020</vt:lpstr>
      <vt:lpstr>Présentation PowerPoint</vt:lpstr>
      <vt:lpstr>Présentation PowerPoint</vt:lpstr>
      <vt:lpstr>Présentation PowerPoint</vt:lpstr>
      <vt:lpstr>Présentation PowerPoint</vt:lpstr>
      <vt:lpstr>RAPPORT D’ACTIVITÉ 2020 – BESOINS EN FORCES VIVES…</vt:lpstr>
      <vt:lpstr>RAPPORT D’ACTIVITÉ – Planning 2021</vt:lpstr>
      <vt:lpstr>GROUPES DE TRAVAIL  Activités 2020 et planning 2021</vt:lpstr>
      <vt:lpstr>Présentation PowerPoint</vt:lpstr>
      <vt:lpstr>LES GROUPES DE TRAVAIL – GT FINANCE</vt:lpstr>
      <vt:lpstr>Présentation PowerPoint</vt:lpstr>
      <vt:lpstr>LES GROUPES DE TRAVAIL – GT GOUVERNANCE</vt:lpstr>
      <vt:lpstr>Présentation PowerPoint</vt:lpstr>
      <vt:lpstr>LES GROUPES DE TRAVAIL – GT COMMUNICATION</vt:lpstr>
      <vt:lpstr>LES GROUPES DE TRAVAIL – GT COMMUNICATION</vt:lpstr>
      <vt:lpstr>Présentation PowerPoint</vt:lpstr>
      <vt:lpstr>LES GROUPES DE TRAVAIL – GT PHOTOVOLTAÏQUE</vt:lpstr>
      <vt:lpstr>LES GROUPES DE TRAVAIL – GT PHOTOVOLTAÏQUE</vt:lpstr>
      <vt:lpstr>Présentation PowerPoint</vt:lpstr>
      <vt:lpstr>LES GROUPES DE TRAVAIL – GT BIOMASSE</vt:lpstr>
      <vt:lpstr>LES GROUPES DE TRAVAIL – GT BIOMASSE</vt:lpstr>
      <vt:lpstr>Présentation PowerPoint</vt:lpstr>
      <vt:lpstr>LES GROUPES DE TRAVAIL – GT ÉOLIEN</vt:lpstr>
      <vt:lpstr>LES GROUPES DE TRAVAIL – GT ÉOLIEN</vt:lpstr>
      <vt:lpstr>PARTENAIRES &amp; ASSOCIÉS Activités 2020</vt:lpstr>
      <vt:lpstr>Présentation PowerPoint</vt:lpstr>
      <vt:lpstr>MARCHÔVENT</vt:lpstr>
      <vt:lpstr>MARCHÔVENT</vt:lpstr>
      <vt:lpstr>MARCHÔVENT</vt:lpstr>
      <vt:lpstr>MARCHÔVENT</vt:lpstr>
      <vt:lpstr>MARCHÔVENT</vt:lpstr>
      <vt:lpstr>MARCHÔVENT</vt:lpstr>
      <vt:lpstr>MARCHÔVENT</vt:lpstr>
      <vt:lpstr>COOPEOS</vt:lpstr>
      <vt:lpstr>BQP SRL - BIOMETH QUALITY PRODUCT</vt:lpstr>
      <vt:lpstr>RESCOOP - Fédération wallonne des coopératives citoyennes d’énergie renouvelable - </vt:lpstr>
      <vt:lpstr>RESCOOP</vt:lpstr>
      <vt:lpstr>RESCOOP</vt:lpstr>
      <vt:lpstr>COCITER - coopérative de vente d’électricité renouvelable -</vt:lpstr>
      <vt:lpstr>QUESTIONS RÉPONSES</vt:lpstr>
      <vt:lpstr>BILAN RÉSULTAT BUDGET DIVIDENDE</vt:lpstr>
      <vt:lpstr>BILAN &amp; RÉSULTAT 2020</vt:lpstr>
      <vt:lpstr>BILAN &amp; RÉSULTAT 2020</vt:lpstr>
      <vt:lpstr>BILAN &amp; RÉSULTAT 2020</vt:lpstr>
      <vt:lpstr>IMMOBILISATIONS FINANCIÈRES</vt:lpstr>
      <vt:lpstr>BUDGET D’INVESTISSEMENT INDICATIF 2021-2022</vt:lpstr>
      <vt:lpstr>DISTRIBUTION D’UN DIVIDENDE</vt:lpstr>
      <vt:lpstr>DISTRIBUTION D’UN DIVIDENDE – A SAVOIR</vt:lpstr>
      <vt:lpstr>DISTRIBUTION D’UN DIVIDENDE – PRINCIPE</vt:lpstr>
      <vt:lpstr>DISTRIBUTION D’UN DIVIDENDE – MÉCANISME</vt:lpstr>
      <vt:lpstr>DISTRIBUTION D’UN DIVIDENDE – EXEMPLES</vt:lpstr>
      <vt:lpstr>DISTRIBUTION D’UN DIVIDENDE – EXERCICE 2020</vt:lpstr>
      <vt:lpstr>DISTRIBUTION D’UN DIVIDENDE – PRÉCOMPTE MOBILIER</vt:lpstr>
      <vt:lpstr>DISTRIBUTION D’UN DIVIDENDE – CONDITIONS</vt:lpstr>
      <vt:lpstr>QUESTIONS RÉPONSES</vt:lpstr>
      <vt:lpstr>RENOUVELLEMENT DU CA</vt:lpstr>
      <vt:lpstr>FIN DE MANDATS ET CANDIDATURES</vt:lpstr>
      <vt:lpstr>LE NOUVEAU CA</vt:lpstr>
      <vt:lpstr>VOTES</vt:lpstr>
      <vt:lpstr>VOTES</vt:lpstr>
      <vt:lpstr>QUESTIONS RÉPONSES CLOTÛRE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VAN GRUNDERBEECK Bastien</dc:creator>
  <cp:lastModifiedBy>VAN GRUNDERBEECK Bastien</cp:lastModifiedBy>
  <cp:revision>8</cp:revision>
  <dcterms:created xsi:type="dcterms:W3CDTF">2021-05-27T08:05:10Z</dcterms:created>
  <dcterms:modified xsi:type="dcterms:W3CDTF">2021-05-31T12:51:32Z</dcterms:modified>
</cp:coreProperties>
</file>